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8" r:id="rId26"/>
    <p:sldId id="289" r:id="rId27"/>
    <p:sldId id="278" r:id="rId28"/>
    <p:sldId id="279" r:id="rId29"/>
    <p:sldId id="280" r:id="rId30"/>
    <p:sldId id="281"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1512677-E28D-47B9-8B11-940D0D6D675D}" type="datetimeFigureOut">
              <a:rPr lang="en-AU" smtClean="0"/>
              <a:t>1/08/2019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26994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1512677-E28D-47B9-8B11-940D0D6D675D}" type="datetimeFigureOut">
              <a:rPr lang="en-AU" smtClean="0"/>
              <a:t>1/08/2019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180666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1512677-E28D-47B9-8B11-940D0D6D675D}" type="datetimeFigureOut">
              <a:rPr lang="en-AU" smtClean="0"/>
              <a:t>1/08/2019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155767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462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9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61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27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44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85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98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36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1512677-E28D-47B9-8B11-940D0D6D675D}" type="datetimeFigureOut">
              <a:rPr lang="en-AU" smtClean="0"/>
              <a:t>1/08/2019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97961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78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38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87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1/08/2019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846846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1/08/2019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150479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1/08/2019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42753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1/08/2019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143549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1/08/2019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2477147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1/08/2019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104676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1/08/2019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62496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12677-E28D-47B9-8B11-940D0D6D675D}" type="datetimeFigureOut">
              <a:rPr lang="en-AU" smtClean="0"/>
              <a:t>1/08/2019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1910449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1/08/2019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2055475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1/08/2019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24039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1/08/2019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385530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1/08/2019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2945554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8/1/2019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14257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8/1/2019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3590759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8/1/2019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916615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8/1/2019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1542696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8/1/2019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1708597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8/1/2019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118984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1512677-E28D-47B9-8B11-940D0D6D675D}" type="datetimeFigureOut">
              <a:rPr lang="en-AU" smtClean="0"/>
              <a:t>1/08/2019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69914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8/1/2019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45966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8/1/2019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031288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8/1/2019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2350011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8/1/2019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627607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8/1/2019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397264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1512677-E28D-47B9-8B11-940D0D6D675D}" type="datetimeFigureOut">
              <a:rPr lang="en-AU" smtClean="0"/>
              <a:t>1/08/2019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9751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1512677-E28D-47B9-8B11-940D0D6D675D}" type="datetimeFigureOut">
              <a:rPr lang="en-AU" smtClean="0"/>
              <a:t>1/08/2019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220721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12677-E28D-47B9-8B11-940D0D6D675D}" type="datetimeFigureOut">
              <a:rPr lang="en-AU" smtClean="0"/>
              <a:t>1/08/2019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21298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12677-E28D-47B9-8B11-940D0D6D675D}" type="datetimeFigureOut">
              <a:rPr lang="en-AU" smtClean="0"/>
              <a:t>1/08/2019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21173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12677-E28D-47B9-8B11-940D0D6D675D}" type="datetimeFigureOut">
              <a:rPr lang="en-AU" smtClean="0"/>
              <a:t>1/08/2019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36A8EB-908D-48B2-9A8D-C20CFEDAA05D}" type="slidenum">
              <a:rPr lang="en-AU" smtClean="0"/>
              <a:t>‹#›</a:t>
            </a:fld>
            <a:endParaRPr lang="en-AU"/>
          </a:p>
        </p:txBody>
      </p:sp>
    </p:spTree>
    <p:extLst>
      <p:ext uri="{BB962C8B-B14F-4D97-AF65-F5344CB8AC3E}">
        <p14:creationId xmlns:p14="http://schemas.microsoft.com/office/powerpoint/2010/main" val="174921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12677-E28D-47B9-8B11-940D0D6D675D}" type="datetimeFigureOut">
              <a:rPr lang="en-AU" smtClean="0"/>
              <a:t>1/08/2019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6A8EB-908D-48B2-9A8D-C20CFEDAA05D}" type="slidenum">
              <a:rPr lang="en-AU" smtClean="0"/>
              <a:t>‹#›</a:t>
            </a:fld>
            <a:endParaRPr lang="en-AU"/>
          </a:p>
        </p:txBody>
      </p:sp>
    </p:spTree>
    <p:extLst>
      <p:ext uri="{BB962C8B-B14F-4D97-AF65-F5344CB8AC3E}">
        <p14:creationId xmlns:p14="http://schemas.microsoft.com/office/powerpoint/2010/main" val="14239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435FF-F5A2-40E4-9CC8-484B7E7B5C89}"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07F96-DF64-484A-8B5B-C1FBE775BF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11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1/08/2019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442787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8/1/2019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251069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75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216" y="261059"/>
            <a:ext cx="8888288" cy="523220"/>
          </a:xfrm>
          <a:prstGeom prst="rect">
            <a:avLst/>
          </a:prstGeom>
        </p:spPr>
        <p:txBody>
          <a:bodyPr wrap="square">
            <a:spAutoFit/>
          </a:bodyPr>
          <a:lstStyle/>
          <a:p>
            <a:pPr algn="ctr">
              <a:defRPr/>
            </a:pP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0652" y="1404059"/>
            <a:ext cx="9144000" cy="4832092"/>
          </a:xfrm>
          <a:prstGeom prst="rect">
            <a:avLst/>
          </a:prstGeom>
          <a:solidFill>
            <a:schemeClr val="bg1">
              <a:lumMod val="75000"/>
              <a:alpha val="40000"/>
            </a:schemeClr>
          </a:solidFill>
        </p:spPr>
        <p:txBody>
          <a:bodyPr wrap="square">
            <a:spAutoFit/>
          </a:bodyPr>
          <a:lstStyle/>
          <a:p>
            <a:pPr lvl="0" algn="ctr" fontAlgn="base">
              <a:spcBef>
                <a:spcPct val="0"/>
              </a:spcBef>
              <a:spcAft>
                <a:spcPct val="0"/>
              </a:spcAft>
            </a:pPr>
            <a:r>
              <a:rPr lang="ms-MY" sz="2800" b="1" dirty="0">
                <a:effectLst>
                  <a:glow rad="101600">
                    <a:schemeClr val="bg1">
                      <a:alpha val="60000"/>
                    </a:schemeClr>
                  </a:glow>
                </a:effectLst>
              </a:rPr>
              <a:t>“Dan (ingatlah) ketika Nabi </a:t>
            </a:r>
            <a:r>
              <a:rPr lang="ms-MY" sz="2800" b="1" dirty="0" err="1">
                <a:effectLst>
                  <a:glow rad="101600">
                    <a:schemeClr val="bg1">
                      <a:alpha val="60000"/>
                    </a:schemeClr>
                  </a:glow>
                </a:effectLst>
              </a:rPr>
              <a:t>Ibrahim</a:t>
            </a:r>
            <a:r>
              <a:rPr lang="ms-MY" sz="2800" b="1" dirty="0">
                <a:effectLst>
                  <a:glow rad="101600">
                    <a:schemeClr val="bg1">
                      <a:alpha val="60000"/>
                    </a:schemeClr>
                  </a:glow>
                </a:effectLst>
              </a:rPr>
              <a:t> berdoa dengan berkata: "Wahai </a:t>
            </a:r>
            <a:r>
              <a:rPr lang="ms-MY" sz="2800" b="1" dirty="0" err="1">
                <a:effectLst>
                  <a:glow rad="101600">
                    <a:schemeClr val="bg1">
                      <a:alpha val="60000"/>
                    </a:schemeClr>
                  </a:glow>
                </a:effectLst>
              </a:rPr>
              <a:t>Tuhanku</a:t>
            </a:r>
            <a:r>
              <a:rPr lang="ms-MY" sz="2800" b="1" dirty="0">
                <a:effectLst>
                  <a:glow rad="101600">
                    <a:schemeClr val="bg1">
                      <a:alpha val="60000"/>
                    </a:schemeClr>
                  </a:glow>
                </a:effectLst>
              </a:rPr>
              <a:t>! Jadikanlah (negeri </a:t>
            </a:r>
            <a:r>
              <a:rPr lang="ms-MY" sz="2800" b="1" dirty="0" err="1">
                <a:effectLst>
                  <a:glow rad="101600">
                    <a:schemeClr val="bg1">
                      <a:alpha val="60000"/>
                    </a:schemeClr>
                  </a:glow>
                </a:effectLst>
              </a:rPr>
              <a:t>Mekah</a:t>
            </a:r>
            <a:r>
              <a:rPr lang="ms-MY" sz="2800" b="1" dirty="0">
                <a:effectLst>
                  <a:glow rad="101600">
                    <a:schemeClr val="bg1">
                      <a:alpha val="60000"/>
                    </a:schemeClr>
                  </a:glow>
                </a:effectLst>
              </a:rPr>
              <a:t>) ini, negeri yang aman sentosa, dan berikanlah rezeki dari berbagai jenis buah-buahan kepada penduduknya, iaitu orang-orang yang beriman kepada Allah dan hari akhirat di antara mereka". Allah berfirman: "(</a:t>
            </a:r>
            <a:r>
              <a:rPr lang="ms-MY" sz="2800" b="1" dirty="0" err="1">
                <a:effectLst>
                  <a:glow rad="101600">
                    <a:schemeClr val="bg1">
                      <a:alpha val="60000"/>
                    </a:schemeClr>
                  </a:glow>
                </a:effectLst>
              </a:rPr>
              <a:t>Permohonanmu</a:t>
            </a:r>
            <a:r>
              <a:rPr lang="ms-MY" sz="2800" b="1" dirty="0">
                <a:effectLst>
                  <a:glow rad="101600">
                    <a:schemeClr val="bg1">
                      <a:alpha val="60000"/>
                    </a:schemeClr>
                  </a:glow>
                </a:effectLst>
              </a:rPr>
              <a:t> itu diterima) tetapi sesiapa yang kufur dan ingkar maka Aku akan beri juga ia bersenang-senang menikmati rezeki itu bagi sementara (di dunia), kemudian Aku memaksanya (dengan mengheretnya) ke azab neraka, dan (itulah) seburuk-buruk tempat kembali”.</a:t>
            </a:r>
            <a:endParaRPr lang="en-US" sz="2600" b="1" dirty="0" smtClean="0">
              <a:ln w="12700">
                <a:solidFill>
                  <a:sysClr val="windowText" lastClr="000000"/>
                </a:solidFill>
              </a:ln>
              <a:effectLst>
                <a:glow rad="101600">
                  <a:schemeClr val="bg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0780" y="344016"/>
            <a:ext cx="812462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Isu</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en-US" sz="3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779912" y="1864070"/>
            <a:ext cx="5184576" cy="112870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Ceroboh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sempadan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bertindih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851920" y="3980434"/>
            <a:ext cx="5112568" cy="121444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Keganasan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pencemaran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Notched Right Arrow 5"/>
          <p:cNvSpPr/>
          <p:nvPr/>
        </p:nvSpPr>
        <p:spPr>
          <a:xfrm>
            <a:off x="251520" y="1585166"/>
            <a:ext cx="3888431" cy="1654450"/>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Ancaman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Luar</a:t>
            </a:r>
            <a:r>
              <a:rPr lang="en-US" sz="2400" dirty="0" smtClean="0">
                <a:solidFill>
                  <a:schemeClr val="tx1"/>
                </a:solidFill>
                <a:effectLst>
                  <a:outerShdw blurRad="38100" dist="38100" dir="2700000" algn="tl">
                    <a:srgbClr val="000000">
                      <a:alpha val="43137"/>
                    </a:srgbClr>
                  </a:outerShdw>
                </a:effectLst>
                <a:latin typeface="Arial Black" pitchFamily="34" charset="0"/>
              </a:rPr>
              <a:t> Negara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251519" y="3754720"/>
            <a:ext cx="3888431" cy="1618496"/>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outerShdw blurRad="38100" dist="38100" dir="2700000" algn="tl">
                    <a:srgbClr val="000000">
                      <a:alpha val="43137"/>
                    </a:srgbClr>
                  </a:outerShdw>
                </a:effectLst>
                <a:latin typeface="Arial Black" pitchFamily="34" charset="0"/>
              </a:rPr>
              <a:t>Ancaman</a:t>
            </a:r>
            <a:r>
              <a:rPr lang="en-US" sz="2400" dirty="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Dalam</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rPr>
              <a:t>Negara</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5" y="2646216"/>
            <a:ext cx="2483295" cy="1323439"/>
          </a:xfrm>
          <a:prstGeom prst="rect">
            <a:avLst/>
          </a:prstGeom>
          <a:solidFill>
            <a:schemeClr val="bg1">
              <a:lumMod val="95000"/>
              <a:alpha val="60000"/>
            </a:schemeClr>
          </a:solidFill>
        </p:spPr>
        <p:txBody>
          <a:bodyPr wrap="square">
            <a:spAutoFit/>
          </a:bodyPr>
          <a:lstStyle/>
          <a:p>
            <a:pPr algn="ctr" fontAlgn="auto">
              <a:spcBef>
                <a:spcPts val="0"/>
              </a:spcBef>
              <a:spcAft>
                <a:spcPts val="0"/>
              </a:spcAft>
              <a:defRPr/>
            </a:pPr>
            <a:r>
              <a:rPr lang="en-US" sz="2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Sultan </a:t>
            </a:r>
            <a:endPar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Izz</a:t>
            </a:r>
            <a:r>
              <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2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Abd</a:t>
            </a:r>
            <a:r>
              <a:rPr lang="en-US" sz="2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al-Salam</a:t>
            </a:r>
            <a:endParaRPr lang="en-US" sz="2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172195" y="2980047"/>
            <a:ext cx="6324600" cy="175260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‘’Agama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keseluruhannya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maslahah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mafsadah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ataupun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mendatangkan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maslahah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438400" y="1600200"/>
            <a:ext cx="6536356" cy="105146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Pelihara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warganya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ancaman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Explosion 1 5"/>
          <p:cNvSpPr/>
          <p:nvPr/>
        </p:nvSpPr>
        <p:spPr>
          <a:xfrm rot="20215494">
            <a:off x="222270" y="183346"/>
            <a:ext cx="3683590" cy="1977056"/>
          </a:xfrm>
          <a:prstGeom prst="irregularSeal1">
            <a:avLst/>
          </a:prstGeom>
          <a:solidFill>
            <a:schemeClr val="accent2">
              <a:lumMod val="75000"/>
            </a:schemeClr>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 </a:t>
            </a:r>
            <a:endParaRPr lang="en-MY" sz="2200" dirty="0"/>
          </a:p>
        </p:txBody>
      </p:sp>
      <p:sp>
        <p:nvSpPr>
          <p:cNvPr id="7" name="Rounded Rectangle 6"/>
          <p:cNvSpPr/>
          <p:nvPr/>
        </p:nvSpPr>
        <p:spPr>
          <a:xfrm>
            <a:off x="685800" y="4876800"/>
            <a:ext cx="7696200" cy="1699201"/>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ms-MY" sz="2400" b="1" dirty="0" smtClean="0">
                <a:effectLst>
                  <a:glow rad="101600">
                    <a:schemeClr val="tx1">
                      <a:alpha val="60000"/>
                    </a:schemeClr>
                  </a:glow>
                </a:effectLst>
              </a:rPr>
              <a:t>- suatu </a:t>
            </a:r>
            <a:r>
              <a:rPr lang="ms-MY" sz="2400" b="1" dirty="0">
                <a:effectLst>
                  <a:glow rad="101600">
                    <a:schemeClr val="tx1">
                      <a:alpha val="60000"/>
                    </a:schemeClr>
                  </a:glow>
                </a:effectLst>
              </a:rPr>
              <a:t>tindakan bagi memelihara atau menghormati kehendak syarak yang termasuk dalam menjaga agama, jiwa, akal, keturunan dan harta benda manusia. </a:t>
            </a:r>
            <a:endParaRPr lang="en-MY" sz="2400" b="1" dirty="0">
              <a:effectLst>
                <a:glow rad="101600">
                  <a:schemeClr val="tx1">
                    <a:alpha val="60000"/>
                  </a:schemeClr>
                </a:glow>
              </a:effectLst>
            </a:endParaRPr>
          </a:p>
        </p:txBody>
      </p:sp>
      <p:sp>
        <p:nvSpPr>
          <p:cNvPr id="8" name="5-Point Star 7"/>
          <p:cNvSpPr/>
          <p:nvPr/>
        </p:nvSpPr>
        <p:spPr>
          <a:xfrm rot="4441945">
            <a:off x="371513" y="4486314"/>
            <a:ext cx="973345" cy="714166"/>
          </a:xfrm>
          <a:prstGeom prst="star5">
            <a:avLst>
              <a:gd name="adj" fmla="val 19521"/>
              <a:gd name="hf" fmla="val 105146"/>
              <a:gd name="vf" fmla="val 110557"/>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5-Point Star 8"/>
          <p:cNvSpPr/>
          <p:nvPr/>
        </p:nvSpPr>
        <p:spPr>
          <a:xfrm rot="2217314">
            <a:off x="7785474" y="4388798"/>
            <a:ext cx="1153975" cy="1066097"/>
          </a:xfrm>
          <a:prstGeom prst="star5">
            <a:avLst/>
          </a:prstGeom>
          <a:solidFill>
            <a:srgbClr val="FFFF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684187" y="1371600"/>
            <a:ext cx="6324600" cy="1066800"/>
          </a:xfrm>
          <a:prstGeom prst="roundRect">
            <a:avLst>
              <a:gd name="adj" fmla="val 19735"/>
            </a:avLst>
          </a:prstGeom>
          <a:solidFill>
            <a:schemeClr val="tx2">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mengelakkan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apa-apa</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mungkin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melanggar</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memusnahkan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asas-asas</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smtClean="0">
                <a:effectLst>
                  <a:glow rad="101600">
                    <a:schemeClr val="tx1">
                      <a:alpha val="60000"/>
                    </a:schemeClr>
                  </a:glow>
                  <a:outerShdw blurRad="38100" dist="38100" dir="2700000" algn="tl">
                    <a:srgbClr val="000000">
                      <a:alpha val="43137"/>
                    </a:srgbClr>
                  </a:outerShdw>
                </a:effectLst>
              </a:rPr>
              <a:t>Islam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228600" y="1066800"/>
            <a:ext cx="2455587"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Agama </a:t>
            </a:r>
            <a:endParaRPr lang="en-MY" sz="2200" dirty="0"/>
          </a:p>
        </p:txBody>
      </p:sp>
      <p:sp>
        <p:nvSpPr>
          <p:cNvPr id="5" name="Rounded Rectangle 4"/>
          <p:cNvSpPr/>
          <p:nvPr/>
        </p:nvSpPr>
        <p:spPr>
          <a:xfrm>
            <a:off x="2684187" y="2971800"/>
            <a:ext cx="6324600" cy="129540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menegakkan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keadilan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menjamin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keselamatan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hidup</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membanteras</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jenayah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mempertahankan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kedaulatan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negara</a:t>
            </a:r>
            <a:r>
              <a:rPr lang="en-US" sz="2400" b="1" dirty="0">
                <a:effectLst>
                  <a:glow rad="101600">
                    <a:schemeClr val="tx1">
                      <a:alpha val="60000"/>
                    </a:schemeClr>
                  </a:glow>
                  <a:outerShdw blurRad="38100" dist="38100" dir="2700000" algn="tl">
                    <a:srgbClr val="000000">
                      <a:alpha val="43137"/>
                    </a:srgbClr>
                  </a:outerShdw>
                </a:effectLst>
              </a:rPr>
              <a:t>.</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228600" y="2667000"/>
            <a:ext cx="245558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Nyawa</a:t>
            </a:r>
            <a:endParaRPr lang="en-MY" sz="2200" dirty="0"/>
          </a:p>
        </p:txBody>
      </p:sp>
      <p:sp>
        <p:nvSpPr>
          <p:cNvPr id="7" name="Rounded Rectangle 6"/>
          <p:cNvSpPr/>
          <p:nvPr/>
        </p:nvSpPr>
        <p:spPr>
          <a:xfrm>
            <a:off x="2684187" y="4630882"/>
            <a:ext cx="6324600" cy="1177636"/>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memberi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perlindungan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kepada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akal</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manusia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dari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apa-apa</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merosakkan</a:t>
            </a:r>
            <a:r>
              <a:rPr lang="en-US" sz="2400" b="1" dirty="0">
                <a:effectLst>
                  <a:glow rad="101600">
                    <a:schemeClr val="tx1">
                      <a:alpha val="60000"/>
                    </a:schemeClr>
                  </a:glow>
                  <a:outerShdw blurRad="38100" dist="38100" dir="2700000" algn="tl">
                    <a:srgbClr val="000000">
                      <a:alpha val="43137"/>
                    </a:srgbClr>
                  </a:outerShdw>
                </a:effectLst>
              </a:rPr>
              <a:t>.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8" name="Rectangle 7"/>
          <p:cNvSpPr/>
          <p:nvPr/>
        </p:nvSpPr>
        <p:spPr>
          <a:xfrm>
            <a:off x="228600" y="4308764"/>
            <a:ext cx="2455587" cy="8312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Akal</a:t>
            </a:r>
            <a:endParaRPr lang="en-MY" sz="2200" dirty="0"/>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684187" y="1541512"/>
            <a:ext cx="6324600" cy="106680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smtClean="0">
                <a:effectLst>
                  <a:glow rad="101600">
                    <a:schemeClr val="tx1">
                      <a:alpha val="60000"/>
                    </a:schemeClr>
                  </a:glow>
                  <a:outerShdw blurRad="38100" dist="38100" dir="2700000" algn="tl">
                    <a:srgbClr val="000000">
                      <a:alpha val="43137"/>
                    </a:srgbClr>
                  </a:outerShdw>
                </a:effectLst>
              </a:rPr>
              <a:t>Perlindungan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dan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pemeliharaan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keturunan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Menjaga</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sistem</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sosial</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dalam</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masyarakat</a:t>
            </a:r>
            <a:r>
              <a:rPr lang="en-US" sz="2400" b="1" dirty="0" smtClean="0">
                <a:effectLst>
                  <a:glow rad="101600">
                    <a:schemeClr val="tx1">
                      <a:alpha val="60000"/>
                    </a:schemeClr>
                  </a:glow>
                  <a:outerShdw blurRad="38100" dist="38100" dir="2700000" algn="tl">
                    <a:srgbClr val="000000">
                      <a:alpha val="43137"/>
                    </a:srgbClr>
                  </a:outerShdw>
                </a:effectLst>
              </a:rPr>
              <a:t>.</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228600" y="1236712"/>
            <a:ext cx="2455587"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Keturunan</a:t>
            </a:r>
            <a:endParaRPr lang="en-MY" sz="2200" dirty="0"/>
          </a:p>
        </p:txBody>
      </p:sp>
      <p:sp>
        <p:nvSpPr>
          <p:cNvPr id="5" name="Rounded Rectangle 4"/>
          <p:cNvSpPr/>
          <p:nvPr/>
        </p:nvSpPr>
        <p:spPr>
          <a:xfrm>
            <a:off x="2684187" y="3429744"/>
            <a:ext cx="6324600" cy="1295400"/>
          </a:xfrm>
          <a:prstGeom prst="roundRect">
            <a:avLst>
              <a:gd name="adj" fmla="val 19735"/>
            </a:avLst>
          </a:prstGeom>
          <a:solidFill>
            <a:schemeClr val="accent2">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melindungi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kekayaan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masyarakat</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daripada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kehancuran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dari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peralihan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harta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tangan</a:t>
            </a:r>
            <a:r>
              <a:rPr lang="en-US" sz="2400" b="1" dirty="0">
                <a:effectLst>
                  <a:glow rad="101600">
                    <a:schemeClr val="tx1">
                      <a:alpha val="60000"/>
                    </a:schemeClr>
                  </a:glow>
                  <a:outerShdw blurRad="38100" dist="38100" dir="2700000" algn="tl">
                    <a:srgbClr val="000000">
                      <a:alpha val="43137"/>
                    </a:srgbClr>
                  </a:outerShdw>
                </a:effectLst>
              </a:rPr>
              <a:t> orang lain </a:t>
            </a:r>
            <a:r>
              <a:rPr lang="en-US" sz="2400" b="1" dirty="0" err="1">
                <a:effectLst>
                  <a:glow rad="101600">
                    <a:schemeClr val="tx1">
                      <a:alpha val="60000"/>
                    </a:schemeClr>
                  </a:glow>
                  <a:outerShdw blurRad="38100" dist="38100" dir="2700000" algn="tl">
                    <a:srgbClr val="000000">
                      <a:alpha val="43137"/>
                    </a:srgbClr>
                  </a:outerShdw>
                </a:effectLst>
              </a:rPr>
              <a:t>dengan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cara</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tidak</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sah</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228600" y="3124944"/>
            <a:ext cx="2455587"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endParaRPr lang="en-MY" sz="2200" dirty="0"/>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79376" y="2925260"/>
            <a:ext cx="7778824" cy="244795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ketaatan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kepatuhan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terlerai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kemakmuran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keharmonian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beransur-ansur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hilang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diganti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ancaman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berkesudahan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81880" y="115416"/>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emakmuran</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jaminan</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endParaRPr lang="en-US" sz="3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09600" y="1410816"/>
            <a:ext cx="78486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Disertakan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ketaatan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kepatuhan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4446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96" y="76200"/>
            <a:ext cx="8915400" cy="95410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dibiarkan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binasa</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ounded Rectangle 3"/>
          <p:cNvSpPr/>
          <p:nvPr/>
        </p:nvSpPr>
        <p:spPr>
          <a:xfrm>
            <a:off x="4191000" y="1636693"/>
            <a:ext cx="4738718" cy="102212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Ditimpa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pelbagai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wabak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penyakit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680295" y="1331893"/>
            <a:ext cx="3815474" cy="83099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terbuka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Oval 5"/>
          <p:cNvSpPr/>
          <p:nvPr/>
        </p:nvSpPr>
        <p:spPr>
          <a:xfrm>
            <a:off x="304800" y="1219200"/>
            <a:ext cx="685800" cy="614571"/>
          </a:xfrm>
          <a:prstGeom prst="ellipse">
            <a:avLst/>
          </a:prstGeom>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1</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7" name="Rounded Rectangle 6"/>
          <p:cNvSpPr/>
          <p:nvPr/>
        </p:nvSpPr>
        <p:spPr>
          <a:xfrm>
            <a:off x="4191000" y="3129171"/>
            <a:ext cx="4738718" cy="1022122"/>
          </a:xfrm>
          <a:prstGeom prst="roundRect">
            <a:avLst>
              <a:gd name="adj" fmla="val 656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Kemarau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panjang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kesempitan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rezeki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kezaliman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penguasa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680295" y="2824371"/>
            <a:ext cx="3815474" cy="83099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Menipu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timbangan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Oval 8"/>
          <p:cNvSpPr/>
          <p:nvPr/>
        </p:nvSpPr>
        <p:spPr>
          <a:xfrm>
            <a:off x="304800" y="2711678"/>
            <a:ext cx="685800" cy="614571"/>
          </a:xfrm>
          <a:prstGeom prst="ellipse">
            <a:avLst/>
          </a:prstGeom>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2</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10" name="Rounded Rectangle 9"/>
          <p:cNvSpPr/>
          <p:nvPr/>
        </p:nvSpPr>
        <p:spPr>
          <a:xfrm>
            <a:off x="4191000" y="4653171"/>
            <a:ext cx="4738718" cy="1022122"/>
          </a:xfrm>
          <a:prstGeom prst="roundRect">
            <a:avLst>
              <a:gd name="adj" fmla="val 656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hujan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1" name="Rectangle 10"/>
          <p:cNvSpPr/>
          <p:nvPr/>
        </p:nvSpPr>
        <p:spPr>
          <a:xfrm>
            <a:off x="680295" y="4348371"/>
            <a:ext cx="3815474" cy="1200329"/>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2" name="Oval 11"/>
          <p:cNvSpPr/>
          <p:nvPr/>
        </p:nvSpPr>
        <p:spPr>
          <a:xfrm>
            <a:off x="304800" y="4235678"/>
            <a:ext cx="685800" cy="614571"/>
          </a:xfrm>
          <a:prstGeom prst="ellipse">
            <a:avLst/>
          </a:prstGeom>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3</a:t>
            </a:r>
            <a:endParaRPr lang="en-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46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96" y="76200"/>
            <a:ext cx="8915400" cy="95410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dibiarkan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binasa</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ounded Rectangle 3"/>
          <p:cNvSpPr/>
          <p:nvPr/>
        </p:nvSpPr>
        <p:spPr>
          <a:xfrm>
            <a:off x="4191000" y="2144270"/>
            <a:ext cx="4738718" cy="1132330"/>
          </a:xfrm>
          <a:prstGeom prst="roundRect">
            <a:avLst>
              <a:gd name="adj" fmla="val 6561"/>
            </a:avLst>
          </a:prstGeom>
          <a:solidFill>
            <a:schemeClr val="tx2">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Didatangkan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lain,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merampas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harta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680295" y="1949678"/>
            <a:ext cx="3815474" cy="461665"/>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Mengingkari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Janji</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Oval 5"/>
          <p:cNvSpPr/>
          <p:nvPr/>
        </p:nvSpPr>
        <p:spPr>
          <a:xfrm>
            <a:off x="304800" y="1836985"/>
            <a:ext cx="685800" cy="614571"/>
          </a:xfrm>
          <a:prstGeom prst="ellipse">
            <a:avLst/>
          </a:prstGeom>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4</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8" name="Rounded Rectangle 7"/>
          <p:cNvSpPr/>
          <p:nvPr/>
        </p:nvSpPr>
        <p:spPr>
          <a:xfrm>
            <a:off x="4191000" y="4083278"/>
            <a:ext cx="4738718" cy="1022122"/>
          </a:xfrm>
          <a:prstGeom prst="roundRect">
            <a:avLst>
              <a:gd name="adj" fmla="val 6561"/>
            </a:avLst>
          </a:prstGeom>
          <a:solidFill>
            <a:schemeClr val="accent4">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Bersengketa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sesama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sendiri</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ectangle 8"/>
          <p:cNvSpPr/>
          <p:nvPr/>
        </p:nvSpPr>
        <p:spPr>
          <a:xfrm>
            <a:off x="680295" y="3778478"/>
            <a:ext cx="3815474" cy="830997"/>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berhukum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Oval 6"/>
          <p:cNvSpPr/>
          <p:nvPr/>
        </p:nvSpPr>
        <p:spPr>
          <a:xfrm>
            <a:off x="337395" y="3579405"/>
            <a:ext cx="685800" cy="614571"/>
          </a:xfrm>
          <a:prstGeom prst="ellipse">
            <a:avLst/>
          </a:prstGeom>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5</a:t>
            </a:r>
            <a:endParaRPr lang="en-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46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19200" y="2366408"/>
            <a:ext cx="6924700" cy="104299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Dibantu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pihak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berkuasa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awam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berkaitan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07504" y="109081"/>
            <a:ext cx="8915400" cy="1015663"/>
          </a:xfrm>
          <a:prstGeom prst="rect">
            <a:avLst/>
          </a:prstGeom>
        </p:spPr>
        <p:txBody>
          <a:bodyPr wrap="square">
            <a:spAutoFit/>
          </a:bodyPr>
          <a:lstStyle/>
          <a:p>
            <a:pPr algn="ctr">
              <a:defRPr/>
            </a:pPr>
            <a:r>
              <a:rPr lang="en-US" sz="30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Menjaga</a:t>
            </a:r>
            <a:r>
              <a:rPr lang="en-US" sz="30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keamanan</a:t>
            </a:r>
            <a:r>
              <a:rPr lang="en-US" sz="30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30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keselamatan</a:t>
            </a:r>
            <a:r>
              <a:rPr lang="en-US" sz="30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Negara</a:t>
            </a:r>
            <a:endParaRPr lang="en-US"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219200" y="3561806"/>
            <a:ext cx="6924700" cy="947314"/>
          </a:xfrm>
          <a:prstGeom prst="roundRect">
            <a:avLst>
              <a:gd name="adj" fmla="val 5972"/>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Sambutan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Bulan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Keselamatan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Negara </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sepanjang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bulan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Ogos</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214414" y="1366276"/>
            <a:ext cx="6929486" cy="82393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Angkatan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Tentera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polis</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7" name="4-Point Star 6"/>
          <p:cNvSpPr/>
          <p:nvPr/>
        </p:nvSpPr>
        <p:spPr>
          <a:xfrm rot="1738712">
            <a:off x="893237" y="1087702"/>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rot="1738712">
            <a:off x="886088" y="3221302"/>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rot="1738712">
            <a:off x="893237" y="2154502"/>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226349" y="4876800"/>
            <a:ext cx="6924700" cy="1524000"/>
          </a:xfrm>
          <a:prstGeom prst="roundRect">
            <a:avLst>
              <a:gd name="adj" fmla="val 5972"/>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Mengajak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rakyat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sama</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sama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membina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sebuah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negara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sejahtera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berdaulat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4446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32520" y="2985864"/>
            <a:ext cx="7848600" cy="122397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perbanyakkan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tawakkal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304800" y="318864"/>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32520" y="1385664"/>
            <a:ext cx="78486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Bersatu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mempertahankan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keselamatan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kemakmuran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32520" y="4581286"/>
            <a:ext cx="7848600" cy="1223978"/>
          </a:xfrm>
          <a:prstGeom prst="roundRect">
            <a:avLst>
              <a:gd name="adj" fmla="val 5972"/>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Berkhidmat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444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8032" y="1786111"/>
            <a:ext cx="8460432" cy="2400657"/>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62584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31048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216" y="98629"/>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An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112</a:t>
            </a:r>
            <a:endParaRPr lang="en-US" sz="28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135720"/>
            <a:ext cx="8915400" cy="2677656"/>
          </a:xfrm>
          <a:prstGeom prst="rect">
            <a:avLst/>
          </a:prstGeom>
          <a:solidFill>
            <a:schemeClr val="accent6">
              <a:lumMod val="75000"/>
              <a:alpha val="38000"/>
            </a:schemeClr>
          </a:solidFill>
        </p:spPr>
        <p:txBody>
          <a:bodyPr wrap="square">
            <a:spAutoFit/>
          </a:bodyPr>
          <a:lstStyle/>
          <a:p>
            <a:pPr lvl="0" algn="ctr" fontAlgn="base">
              <a:spcBef>
                <a:spcPct val="0"/>
              </a:spcBef>
              <a:spcAft>
                <a:spcPct val="0"/>
              </a:spcAft>
            </a:pP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“Dan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membuat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suatu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perumpamaan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sebuah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negeri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dahulunya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tenteram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rezekinya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datang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melimpah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ruah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segala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tempat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tetapi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penduduknya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mengingkari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nikmat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kerana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merasakan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kelaparan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ketakutan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disebabkan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lakukan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endPar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057487"/>
            <a:ext cx="9144000" cy="830997"/>
          </a:xfrm>
          <a:prstGeom prst="rect">
            <a:avLst/>
          </a:prstGeom>
        </p:spPr>
        <p:txBody>
          <a:bodyPr wrap="square">
            <a:spAutoFit/>
          </a:bodyPr>
          <a:lstStyle/>
          <a:p>
            <a:pPr algn="ctr" rtl="1"/>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1546156"/>
            <a:ext cx="8748464" cy="2308324"/>
          </a:xfrm>
          <a:prstGeom prst="rect">
            <a:avLst/>
          </a:prstGeom>
          <a:solidFill>
            <a:schemeClr val="lt1">
              <a:alpha val="51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وَضَرَبَ اللَّهُ مَثَلًا قَرْيَةً كَانَتْ آمِنَةً مُّطْمَئِنَّةً يَأْتِيهَا رِزْقُهَا رَغَدًا مِّن كُلِّ مَكَانٍ فَكَفَرَتْ بِأَنْعُمِ اللَّهِ فَأَذَاقَهَا اللَّهُ لِبَاسَ الْجُوعِ وَالْخَوْفِ بِمَا كَانُوا يَصْنَعُونَ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4446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1" y="300608"/>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rgbClr val="00B050"/>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rgbClr val="00B050"/>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95536" y="1578272"/>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4446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9874647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721617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14672"/>
            <a:ext cx="9144000" cy="584775"/>
          </a:xfrm>
          <a:prstGeom prst="rect">
            <a:avLst/>
          </a:prstGeom>
        </p:spPr>
        <p:txBody>
          <a:bodyPr wrap="square">
            <a:spAutoFit/>
          </a:bodyPr>
          <a:lstStyle/>
          <a:p>
            <a:pPr algn="ctr">
              <a:defRPr/>
            </a:pPr>
            <a:r>
              <a:rPr lang="en-US" sz="3200" dirty="0" err="1">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228600" y="1867220"/>
            <a:ext cx="8604448" cy="2215991"/>
          </a:xfrm>
          <a:prstGeom prst="rect">
            <a:avLst/>
          </a:prstGeom>
          <a:solidFill>
            <a:schemeClr val="lt1">
              <a:alpha val="4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430722"/>
            <a:ext cx="8572528" cy="1446550"/>
          </a:xfrm>
          <a:prstGeom prst="rect">
            <a:avLst/>
          </a:prstGeom>
          <a:noFill/>
          <a:ln w="57150">
            <a:noFill/>
          </a:ln>
        </p:spPr>
        <p:txBody>
          <a:bodyPr wrap="square">
            <a:spAutoFit/>
          </a:bodyPr>
          <a:lstStyle/>
          <a:p>
            <a:pPr algn="ctr">
              <a:defRPr/>
            </a:pP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w="28575">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4446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6024" y="1507753"/>
            <a:ext cx="8676456" cy="1754326"/>
          </a:xfrm>
          <a:prstGeom prst="rect">
            <a:avLst/>
          </a:prstGeom>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رَسُوْلُ</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02072"/>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990543"/>
            <a:ext cx="8643998" cy="2246769"/>
          </a:xfrm>
          <a:prstGeom prst="rect">
            <a:avLst/>
          </a:prstGeom>
          <a:noFill/>
          <a:ln w="12700">
            <a:noFill/>
          </a:ln>
        </p:spPr>
        <p:txBody>
          <a:bodyPr wrap="square">
            <a:spAutoFit/>
          </a:bodyPr>
          <a:lstStyle/>
          <a:p>
            <a:pPr algn="ctr">
              <a:defRPr/>
            </a:pP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12700">
                <a:solidFill>
                  <a:schemeClr val="tx1"/>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4446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513854"/>
            <a:ext cx="8715404" cy="1754326"/>
          </a:xfrm>
          <a:prstGeom prst="rect">
            <a:avLst/>
          </a:prstGeom>
          <a:solidFill>
            <a:schemeClr val="lt1">
              <a:alpha val="5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 مُحَمَّدٍ </a:t>
            </a:r>
          </a:p>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p>
        </p:txBody>
      </p:sp>
      <p:sp>
        <p:nvSpPr>
          <p:cNvPr id="4" name="TextBox 3"/>
          <p:cNvSpPr txBox="1"/>
          <p:nvPr/>
        </p:nvSpPr>
        <p:spPr>
          <a:xfrm>
            <a:off x="428596" y="3847688"/>
            <a:ext cx="8286808" cy="2677656"/>
          </a:xfrm>
          <a:prstGeom prst="rect">
            <a:avLst/>
          </a:prstGeom>
          <a:noFill/>
          <a:ln w="57150">
            <a:noFill/>
          </a:ln>
        </p:spPr>
        <p:txBody>
          <a:bodyPr wrap="square">
            <a:spAutoFit/>
          </a:bodyPr>
          <a:lstStyle/>
          <a:p>
            <a:pPr algn="ctr">
              <a:defRPr/>
            </a:pP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251520" y="153833"/>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4446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63624"/>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1974897"/>
            <a:ext cx="8783960" cy="1754326"/>
          </a:xfrm>
          <a:prstGeom prst="rect">
            <a:avLst/>
          </a:prstGeom>
          <a:solidFill>
            <a:schemeClr val="lt1">
              <a:alpha val="5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لَعَلَّكُمْ تُفْلِحُوْنَ.</a:t>
            </a:r>
            <a:endParaRPr lang="ms-MY" sz="54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60229"/>
            <a:ext cx="9144000" cy="1384995"/>
          </a:xfrm>
          <a:prstGeom prst="rect">
            <a:avLst/>
          </a:prstGeom>
          <a:noFill/>
          <a:ln w="9525">
            <a:noFill/>
          </a:ln>
        </p:spPr>
        <p:txBody>
          <a:bodyPr wrap="square">
            <a:spAutoFit/>
          </a:bodyPr>
          <a:lstStyle/>
          <a:p>
            <a:pPr algn="ctr">
              <a:defRPr/>
            </a:pP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19050" cmpd="sng">
                  <a:solidFill>
                    <a:schemeClr val="tx1"/>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3144468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24421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12671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734433"/>
            <a:ext cx="8748464" cy="1754326"/>
          </a:xfrm>
          <a:prstGeom prst="rect">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516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61390"/>
            <a:ext cx="8643998" cy="1815882"/>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59519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45159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r>
              <a:rPr lang="ms-MY" i="1" dirty="0">
                <a:solidFill>
                  <a:prstClr val="black"/>
                </a:solidFill>
              </a:rPr>
              <a:t>(</a:t>
            </a:r>
            <a:r>
              <a:rPr lang="ms-MY" sz="2000" dirty="0">
                <a:solidFill>
                  <a:prstClr val="black"/>
                </a:solidFill>
                <a:latin typeface="Arial Black" pitchFamily="34" charset="0"/>
              </a:rPr>
              <a:t>Ya Allah, lembutkanlah hati-hati kami... perbaikilah hubungan antara kami. Dan jadilah kami golongan yang mendapat bimbingan daripadaMu. </a:t>
            </a:r>
          </a:p>
          <a:p>
            <a:r>
              <a:rPr lang="ms-MY" sz="2000" dirty="0">
                <a:solidFill>
                  <a:prstClr val="black"/>
                </a:solidFill>
                <a:latin typeface="Arial Black" pitchFamily="34"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05627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0741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8296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Senantiasa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Mendapat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Pertolongan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Hidayah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Taufiq</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Kesihatan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Keselamatan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DariMu</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Pemurah</a:t>
            </a:r>
            <a:endParaRPr lang="en-US" sz="2800" b="1" dirty="0" smtClean="0">
              <a:solidFill>
                <a:prstClr val="black"/>
              </a:solidFill>
              <a:effectLst>
                <a:glow rad="101600">
                  <a:prstClr val="white">
                    <a:alpha val="60000"/>
                  </a:prstClr>
                </a:glow>
              </a:effectLst>
              <a:latin typeface="Adobe Garamond Pro Bold" pitchFamily="18" charset="0"/>
            </a:endParaRPr>
          </a:p>
          <a:p>
            <a:r>
              <a:rPr lang="en-US" sz="2800" b="1" dirty="0" err="1" smtClean="0">
                <a:solidFill>
                  <a:prstClr val="black"/>
                </a:solidFill>
                <a:effectLst>
                  <a:glow rad="101600">
                    <a:prstClr val="white">
                      <a:alpha val="60000"/>
                    </a:prstClr>
                  </a:glow>
                </a:effectLst>
                <a:latin typeface="Adobe Garamond Pro Bold" pitchFamily="18" charset="0"/>
              </a:rPr>
              <a:t>Kebawah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Duli</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Mulia</a:t>
            </a:r>
            <a:r>
              <a:rPr lang="en-US" sz="2800" b="1" dirty="0" smtClean="0">
                <a:solidFill>
                  <a:prstClr val="black"/>
                </a:solidFill>
                <a:effectLst>
                  <a:glow rad="101600">
                    <a:prstClr val="white">
                      <a:alpha val="60000"/>
                    </a:prstClr>
                  </a:glow>
                </a:effectLst>
                <a:latin typeface="Adobe Garamond Pro Bold" pitchFamily="18" charset="0"/>
              </a:rPr>
              <a:t> Raja Kami,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Ibni</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Marhum</a:t>
            </a:r>
            <a:r>
              <a:rPr lang="en-US" sz="2800" b="1" dirty="0" smtClean="0">
                <a:solidFill>
                  <a:prstClr val="black"/>
                </a:solidFill>
                <a:effectLst>
                  <a:glow rad="101600">
                    <a:prstClr val="white">
                      <a:alpha val="60000"/>
                    </a:prstClr>
                  </a:glow>
                </a:effectLst>
                <a:latin typeface="Adobe Garamond Pro Bold" pitchFamily="18"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rPr>
              <a:t>Muktafi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Shah, </a:t>
            </a:r>
            <a:r>
              <a:rPr lang="en-US" sz="2800" b="1" dirty="0" err="1" smtClean="0">
                <a:solidFill>
                  <a:prstClr val="black"/>
                </a:solidFill>
                <a:effectLst>
                  <a:glow rad="101600">
                    <a:prstClr val="white">
                      <a:alpha val="60000"/>
                    </a:prstClr>
                  </a:glow>
                </a:effectLst>
                <a:latin typeface="Adobe Garamond Pro Bold" pitchFamily="18" charset="0"/>
              </a:rPr>
              <a:t>Limpahilah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a:solidFill>
                  <a:prstClr val="black"/>
                </a:solidFill>
                <a:effectLst>
                  <a:glow rad="101600">
                    <a:prstClr val="white">
                      <a:alpha val="60000"/>
                    </a:prstClr>
                  </a:glow>
                </a:effectLst>
                <a:latin typeface="Adobe Garamond Pro Bold" pitchFamily="18" charset="0"/>
              </a:rPr>
              <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Sultanah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Nur</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Zahirah</a:t>
            </a:r>
            <a:r>
              <a:rPr lang="en-US" sz="2800" b="1" dirty="0" smtClean="0">
                <a:solidFill>
                  <a:prstClr val="black"/>
                </a:solidFill>
                <a:effectLst>
                  <a:glow rad="101600">
                    <a:prstClr val="white">
                      <a:alpha val="60000"/>
                    </a:prstClr>
                  </a:glow>
                </a:effectLst>
                <a:latin typeface="Adobe Garamond Pro Bold" pitchFamily="18" charset="0"/>
              </a:rPr>
              <a:t> Terengganu</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Ya</a:t>
            </a:r>
            <a:r>
              <a:rPr lang="en-US" sz="2800" b="1" dirty="0" smtClean="0">
                <a:solidFill>
                  <a:prstClr val="black"/>
                </a:solidFill>
                <a:effectLst>
                  <a:glow rad="101600">
                    <a:prstClr val="white">
                      <a:alpha val="60000"/>
                    </a:prstClr>
                  </a:glow>
                </a:effectLst>
                <a:latin typeface="Adobe Garamond Pro Bold" pitchFamily="18" charset="0"/>
              </a:rPr>
              <a:t> Allah… </a:t>
            </a:r>
            <a:r>
              <a:rPr lang="en-US" sz="2800" b="1" dirty="0" err="1" smtClean="0">
                <a:solidFill>
                  <a:prstClr val="black"/>
                </a:solidFill>
                <a:effectLst>
                  <a:glow rad="101600">
                    <a:prstClr val="white">
                      <a:alpha val="60000"/>
                    </a:prstClr>
                  </a:glow>
                </a:effectLst>
                <a:latin typeface="Adobe Garamond Pro Bold" pitchFamily="18" charset="0"/>
              </a:rPr>
              <a:t>Putera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Puteri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Ahli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Keluarga</a:t>
            </a:r>
            <a:r>
              <a:rPr lang="en-US" sz="2800" b="1" dirty="0" smtClean="0">
                <a:solidFill>
                  <a:prstClr val="black"/>
                </a:solidFill>
                <a:effectLst>
                  <a:glow rad="101600">
                    <a:prstClr val="white">
                      <a:alpha val="60000"/>
                    </a:prstClr>
                  </a:glow>
                </a:effectLst>
                <a:latin typeface="Adobe Garamond Pro Bold" pitchFamily="18" charset="0"/>
              </a:rPr>
              <a:t> , </a:t>
            </a:r>
            <a:r>
              <a:rPr lang="en-US" sz="2800" b="1" dirty="0" err="1" smtClean="0">
                <a:solidFill>
                  <a:prstClr val="black"/>
                </a:solidFill>
                <a:effectLst>
                  <a:glow rad="101600">
                    <a:prstClr val="white">
                      <a:alpha val="60000"/>
                    </a:prstClr>
                  </a:glow>
                </a:effectLst>
                <a:latin typeface="Adobe Garamond Pro Bold" pitchFamily="18" charset="0"/>
              </a:rPr>
              <a:t>Keturunan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Kerabat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2786232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Para </a:t>
            </a:r>
            <a:r>
              <a:rPr lang="en-US" sz="2800" b="1" dirty="0" err="1" smtClean="0">
                <a:solidFill>
                  <a:prstClr val="black"/>
                </a:solidFill>
                <a:effectLst>
                  <a:glow rad="101600">
                    <a:prstClr val="white">
                      <a:alpha val="60000"/>
                    </a:prstClr>
                  </a:glow>
                </a:effectLst>
                <a:latin typeface="Adobe Garamond Pro Bold" pitchFamily="18" charset="0"/>
              </a:rPr>
              <a:t>Ulama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err="1" smtClean="0">
                <a:solidFill>
                  <a:prstClr val="black"/>
                </a:solidFill>
                <a:effectLst>
                  <a:glow rad="101600">
                    <a:prstClr val="white">
                      <a:alpha val="60000"/>
                    </a:prstClr>
                  </a:glow>
                </a:effectLst>
                <a:latin typeface="Adobe Garamond Pro Bold" pitchFamily="18" charset="0"/>
              </a:rPr>
              <a:t>Semua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Pembesar</a:t>
            </a:r>
            <a:r>
              <a:rPr lang="en-US" sz="2800" b="1" dirty="0" smtClean="0">
                <a:solidFill>
                  <a:prstClr val="black"/>
                </a:solidFill>
                <a:effectLst>
                  <a:glow rad="101600">
                    <a:prstClr val="white">
                      <a:alpha val="60000"/>
                    </a:prstClr>
                  </a:glow>
                </a:effectLst>
                <a:latin typeface="Adobe Garamond Pro Bold" pitchFamily="18"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rPr>
              <a:t>Pegawai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Kerajaan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Rakyat </a:t>
            </a:r>
            <a:r>
              <a:rPr lang="en-US" sz="2800" b="1" dirty="0" err="1" smtClean="0">
                <a:solidFill>
                  <a:prstClr val="black"/>
                </a:solidFill>
                <a:effectLst>
                  <a:glow rad="101600">
                    <a:prstClr val="white">
                      <a:alpha val="60000"/>
                    </a:prstClr>
                  </a:glow>
                </a:effectLst>
                <a:latin typeface="Adobe Garamond Pro Bold" pitchFamily="18" charset="0"/>
              </a:rPr>
              <a:t>Jelata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Dari </a:t>
            </a:r>
            <a:r>
              <a:rPr lang="en-US" sz="2800" b="1" dirty="0" err="1" smtClean="0">
                <a:solidFill>
                  <a:prstClr val="black"/>
                </a:solidFill>
                <a:effectLst>
                  <a:glow rad="101600">
                    <a:prstClr val="white">
                      <a:alpha val="60000"/>
                    </a:prstClr>
                  </a:glow>
                </a:effectLst>
                <a:latin typeface="Adobe Garamond Pro Bold" pitchFamily="18" charset="0"/>
              </a:rPr>
              <a:t>Kalangan</a:t>
            </a:r>
            <a:r>
              <a:rPr lang="en-US" sz="2800" b="1" dirty="0" smtClean="0">
                <a:solidFill>
                  <a:prstClr val="black"/>
                </a:solidFill>
                <a:effectLst>
                  <a:glow rad="101600">
                    <a:prstClr val="white">
                      <a:alpha val="60000"/>
                    </a:prstClr>
                  </a:glow>
                </a:effectLst>
                <a:latin typeface="Adobe Garamond Pro Bold" pitchFamily="18" charset="0"/>
              </a:rPr>
              <a:t> Orang Islam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Mereka</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Beriman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Lelaki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Perempuan</a:t>
            </a:r>
            <a:r>
              <a:rPr lang="en-US" sz="2800" b="1" dirty="0" smtClean="0">
                <a:solidFill>
                  <a:prstClr val="black"/>
                </a:solidFill>
                <a:effectLst>
                  <a:glow rad="101600">
                    <a:prstClr val="white">
                      <a:alpha val="60000"/>
                    </a:prstClr>
                  </a:glow>
                </a:effectLst>
                <a:latin typeface="Adobe Garamond Pro Bold" pitchFamily="18" charset="0"/>
              </a:rPr>
              <a:t> Di </a:t>
            </a:r>
            <a:r>
              <a:rPr lang="en-US" sz="2800" b="1" dirty="0" err="1" smtClean="0">
                <a:solidFill>
                  <a:prstClr val="black"/>
                </a:solidFill>
                <a:effectLst>
                  <a:glow rad="101600">
                    <a:prstClr val="white">
                      <a:alpha val="60000"/>
                    </a:prstClr>
                  </a:glow>
                </a:effectLst>
                <a:latin typeface="Adobe Garamond Pro Bold" pitchFamily="18" charset="0"/>
              </a:rPr>
              <a:t>Dunia</a:t>
            </a:r>
            <a:r>
              <a:rPr lang="en-US" sz="2800" b="1" dirty="0" smtClean="0">
                <a:solidFill>
                  <a:prstClr val="black"/>
                </a:solidFill>
                <a:effectLst>
                  <a:glow rad="101600">
                    <a:prstClr val="white">
                      <a:alpha val="60000"/>
                    </a:prstClr>
                  </a:glow>
                </a:effectLst>
                <a:latin typeface="Adobe Garamond Pro Bold" pitchFamily="18" charset="0"/>
              </a:rPr>
              <a:t> Dan </a:t>
            </a:r>
            <a:r>
              <a:rPr lang="en-US" sz="2800" b="1" dirty="0" err="1" smtClean="0">
                <a:solidFill>
                  <a:prstClr val="black"/>
                </a:solidFill>
                <a:effectLst>
                  <a:glow rad="101600">
                    <a:prstClr val="white">
                      <a:alpha val="60000"/>
                    </a:prstClr>
                  </a:glow>
                </a:effectLst>
                <a:latin typeface="Adobe Garamond Pro Bold" pitchFamily="18" charset="0"/>
              </a:rPr>
              <a:t>Akhirat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Segala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Wahai</a:t>
            </a:r>
            <a:r>
              <a:rPr lang="en-US" sz="2800" b="1" dirty="0" smtClean="0">
                <a:solidFill>
                  <a:prstClr val="black"/>
                </a:solidFill>
                <a:effectLst>
                  <a:glow rad="101600">
                    <a:prstClr val="white">
                      <a:alpha val="60000"/>
                    </a:prstClr>
                  </a:glow>
                </a:effectLst>
                <a:latin typeface="Adobe Garamond Pro Bold" pitchFamily="18" charset="0"/>
              </a:rPr>
              <a:t> Allah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Penyayang</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Raja </a:t>
            </a:r>
            <a:r>
              <a:rPr lang="en-US" sz="2800" b="1" dirty="0" err="1" smtClean="0">
                <a:solidFill>
                  <a:prstClr val="black"/>
                </a:solidFill>
                <a:effectLst>
                  <a:glow rad="101600">
                    <a:prstClr val="white">
                      <a:alpha val="60000"/>
                    </a:prstClr>
                  </a:glow>
                </a:effectLst>
                <a:latin typeface="Adobe Garamond Pro Bold" pitchFamily="18" charset="0"/>
              </a:rPr>
              <a:t>Muda</a:t>
            </a:r>
            <a:r>
              <a:rPr lang="en-US" sz="2800" b="1" dirty="0" smtClean="0">
                <a:solidFill>
                  <a:prstClr val="black"/>
                </a:solidFill>
                <a:effectLst>
                  <a:glow rad="101600">
                    <a:prstClr val="white">
                      <a:alpha val="60000"/>
                    </a:prstClr>
                  </a:glow>
                </a:effectLst>
                <a:latin typeface="Adobe Garamond Pro Bold" pitchFamily="18" charset="0"/>
              </a:rPr>
              <a:t> Kami</a:t>
            </a:r>
          </a:p>
          <a:p>
            <a:r>
              <a:rPr lang="en-US" sz="2800" b="1" dirty="0" err="1" smtClean="0">
                <a:solidFill>
                  <a:prstClr val="black"/>
                </a:solidFill>
                <a:effectLst>
                  <a:glow rad="101600">
                    <a:prstClr val="white">
                      <a:alpha val="60000"/>
                    </a:prstClr>
                  </a:glow>
                </a:effectLst>
                <a:latin typeface="Adobe Garamond Pro Bold" pitchFamily="18" charset="0"/>
              </a:rPr>
              <a:t>Tengku</a:t>
            </a:r>
            <a:r>
              <a:rPr lang="en-US" sz="2800" b="1" dirty="0" smtClean="0">
                <a:solidFill>
                  <a:prstClr val="black"/>
                </a:solidFill>
                <a:effectLst>
                  <a:glow rad="101600">
                    <a:prstClr val="white">
                      <a:alpha val="60000"/>
                    </a:prstClr>
                  </a:glow>
                </a:effectLst>
                <a:latin typeface="Adobe Garamond Pro Bold" pitchFamily="18" charset="0"/>
              </a:rPr>
              <a:t> Muhammad Ismail </a:t>
            </a:r>
            <a:r>
              <a:rPr lang="en-US" sz="2800" b="1" dirty="0" err="1" smtClean="0">
                <a:solidFill>
                  <a:prstClr val="black"/>
                </a:solidFill>
                <a:effectLst>
                  <a:glow rad="101600">
                    <a:prstClr val="white">
                      <a:alpha val="60000"/>
                    </a:prstClr>
                  </a:glow>
                </a:effectLst>
                <a:latin typeface="Adobe Garamond Pro Bold" pitchFamily="18" charset="0"/>
              </a:rPr>
              <a:t>Ibn</a:t>
            </a:r>
            <a:r>
              <a:rPr lang="en-US" sz="2800" b="1" dirty="0" smtClean="0">
                <a:solidFill>
                  <a:prstClr val="black"/>
                </a:solidFill>
                <a:effectLst>
                  <a:glow rad="101600">
                    <a:prstClr val="white">
                      <a:alpha val="60000"/>
                    </a:prstClr>
                  </a:glow>
                </a:effectLst>
                <a:latin typeface="Adobe Garamond Pro Bold" pitchFamily="18" charset="0"/>
              </a:rPr>
              <a:t> 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2629855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46195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62613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1143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0624" y="1853461"/>
            <a:ext cx="8531856" cy="1569660"/>
          </a:xfrm>
          <a:prstGeom prst="rect">
            <a:avLst/>
          </a:prstGeom>
          <a:solidFill>
            <a:schemeClr val="lt1">
              <a:alpha val="58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836387"/>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6632"/>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18874"/>
            <a:ext cx="9144000" cy="4293483"/>
          </a:xfrm>
          <a:prstGeom prst="rect">
            <a:avLst/>
          </a:prstGeom>
          <a:solidFill>
            <a:schemeClr val="bg1">
              <a:alpha val="56000"/>
            </a:schemeClr>
          </a:solidFill>
        </p:spPr>
        <p:txBody>
          <a:bodyPr>
            <a:spAutoFit/>
          </a:bodyPr>
          <a:lstStyle/>
          <a:p>
            <a:pPr algn="ctr">
              <a:defRPr/>
            </a:pPr>
            <a:r>
              <a:rPr lang="en-MY" dirty="0" err="1" smtClean="0">
                <a:solidFill>
                  <a:prstClr val="black"/>
                </a:solidFill>
                <a:effectLst>
                  <a:outerShdw blurRad="38100" dist="38100" dir="2700000" algn="tl">
                    <a:srgbClr val="000000">
                      <a:alpha val="43137"/>
                    </a:srgbClr>
                  </a:outerShdw>
                </a:effectLst>
                <a:cs typeface="Arial" charset="0"/>
              </a:rPr>
              <a:t>Intisari</a:t>
            </a:r>
            <a:r>
              <a:rPr lang="en-MY" dirty="0" smtClean="0">
                <a:solidFill>
                  <a:prstClr val="black"/>
                </a:solidFill>
                <a:effectLst>
                  <a:outerShdw blurRad="38100" dist="38100" dir="2700000" algn="tl">
                    <a:srgbClr val="000000">
                      <a:alpha val="43137"/>
                    </a:srgbClr>
                  </a:outerShdw>
                </a:effectLst>
                <a:cs typeface="Arial" charset="0"/>
              </a:rPr>
              <a:t> </a:t>
            </a:r>
            <a:r>
              <a:rPr lang="en-MY" dirty="0" err="1" smtClean="0">
                <a:solidFill>
                  <a:prstClr val="black"/>
                </a:solidFill>
                <a:effectLst>
                  <a:outerShdw blurRad="38100" dist="38100" dir="2700000" algn="tl">
                    <a:srgbClr val="000000">
                      <a:alpha val="43137"/>
                    </a:srgbClr>
                  </a:outerShdw>
                </a:effectLst>
                <a:cs typeface="Arial" charset="0"/>
              </a:rPr>
              <a:t>Khutbah</a:t>
            </a:r>
            <a:r>
              <a:rPr lang="en-MY" dirty="0" smtClean="0">
                <a:solidFill>
                  <a:prstClr val="black"/>
                </a:solidFill>
                <a:effectLst>
                  <a:outerShdw blurRad="38100" dist="38100" dir="2700000" algn="tl">
                    <a:srgbClr val="000000">
                      <a:alpha val="43137"/>
                    </a:srgbClr>
                  </a:outerShdw>
                </a:effectLst>
                <a:cs typeface="Arial" charset="0"/>
              </a:rPr>
              <a:t> </a:t>
            </a:r>
            <a:r>
              <a:rPr lang="en-MY" dirty="0" err="1" smtClean="0">
                <a:solidFill>
                  <a:prstClr val="black"/>
                </a:solidFill>
                <a:effectLst>
                  <a:outerShdw blurRad="38100" dist="38100" dir="2700000" algn="tl">
                    <a:srgbClr val="000000">
                      <a:alpha val="43137"/>
                    </a:srgbClr>
                  </a:outerShdw>
                </a:effectLst>
                <a:cs typeface="Arial" charset="0"/>
              </a:rPr>
              <a:t>Jumaat</a:t>
            </a:r>
            <a:r>
              <a:rPr lang="en-MY" dirty="0" smtClean="0">
                <a:solidFill>
                  <a:prstClr val="black"/>
                </a:solidFill>
                <a:effectLst>
                  <a:outerShdw blurRad="38100" dist="38100" dir="2700000" algn="tl">
                    <a:srgbClr val="000000">
                      <a:alpha val="43137"/>
                    </a:srgbClr>
                  </a:outerShdw>
                </a:effectLst>
                <a:cs typeface="Arial" charset="0"/>
              </a:rPr>
              <a:t> </a:t>
            </a:r>
            <a:r>
              <a:rPr lang="en-MY" dirty="0" smtClean="0">
                <a:solidFill>
                  <a:prstClr val="black"/>
                </a:solidFill>
                <a:effectLst>
                  <a:outerShdw blurRad="38100" dist="38100" dir="2700000" algn="tl">
                    <a:srgbClr val="000000">
                      <a:alpha val="43137"/>
                    </a:srgbClr>
                  </a:outerShdw>
                </a:effectLst>
                <a:cs typeface="Arial" charset="0"/>
              </a:rPr>
              <a:t>02 </a:t>
            </a:r>
            <a:r>
              <a:rPr lang="en-MY" dirty="0" err="1" smtClean="0">
                <a:solidFill>
                  <a:prstClr val="black"/>
                </a:solidFill>
                <a:effectLst>
                  <a:outerShdw blurRad="38100" dist="38100" dir="2700000" algn="tl">
                    <a:srgbClr val="000000">
                      <a:alpha val="43137"/>
                    </a:srgbClr>
                  </a:outerShdw>
                </a:effectLst>
                <a:cs typeface="Arial" charset="0"/>
              </a:rPr>
              <a:t>Ogos</a:t>
            </a:r>
            <a:r>
              <a:rPr lang="en-MY" dirty="0" smtClean="0">
                <a:solidFill>
                  <a:prstClr val="black"/>
                </a:solidFill>
                <a:effectLst>
                  <a:outerShdw blurRad="38100" dist="38100" dir="2700000" algn="tl">
                    <a:srgbClr val="000000">
                      <a:alpha val="43137"/>
                    </a:srgbClr>
                  </a:outerShdw>
                </a:effectLst>
                <a:cs typeface="Arial" charset="0"/>
              </a:rPr>
              <a:t> 2019</a:t>
            </a:r>
            <a:endParaRPr lang="en-MY"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dirty="0" smtClean="0">
              <a:solidFill>
                <a:prstClr val="black"/>
              </a:solidFill>
              <a:effectLst>
                <a:outerShdw blurRad="38100" dist="38100" dir="2700000" algn="tl">
                  <a:srgbClr val="000000">
                    <a:alpha val="43137"/>
                  </a:srgbClr>
                </a:outerShdw>
              </a:effectLst>
              <a:cs typeface="Arial" charset="0"/>
            </a:endParaRPr>
          </a:p>
          <a:p>
            <a:pPr algn="ctr">
              <a:defRPr/>
            </a:pPr>
            <a:r>
              <a:rPr lang="en-MY" sz="2400" dirty="0" err="1"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KESELAMATAN NEGARA, KEMAKMURAN BERSAMA</a:t>
            </a:r>
            <a:endPar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endParaRPr lang="en-US" sz="10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ms-MY" sz="2000" dirty="0" smtClean="0">
                <a:solidFill>
                  <a:prstClr val="black"/>
                </a:solidFill>
                <a:latin typeface="Arial" pitchFamily="34" charset="0"/>
                <a:ea typeface="Times New Roman"/>
                <a:cs typeface="Arial" pitchFamily="34" charset="0"/>
              </a:rPr>
              <a:t>NEGARA YANG </a:t>
            </a:r>
            <a:r>
              <a:rPr lang="ms-MY" sz="2000" dirty="0">
                <a:solidFill>
                  <a:prstClr val="black"/>
                </a:solidFill>
                <a:latin typeface="Arial" pitchFamily="34" charset="0"/>
                <a:ea typeface="Times New Roman"/>
                <a:cs typeface="Arial" pitchFamily="34" charset="0"/>
              </a:rPr>
              <a:t>SELAMAT IALAH NEGARA </a:t>
            </a:r>
            <a:r>
              <a:rPr lang="ms-MY" sz="2000" dirty="0" smtClean="0">
                <a:solidFill>
                  <a:prstClr val="black"/>
                </a:solidFill>
                <a:latin typeface="Arial" pitchFamily="34" charset="0"/>
                <a:ea typeface="Times New Roman"/>
                <a:cs typeface="Arial" pitchFamily="34" charset="0"/>
              </a:rPr>
              <a:t>YANG </a:t>
            </a:r>
            <a:r>
              <a:rPr lang="ms-MY" sz="2000" dirty="0">
                <a:solidFill>
                  <a:prstClr val="black"/>
                </a:solidFill>
                <a:latin typeface="Arial" pitchFamily="34" charset="0"/>
                <a:ea typeface="Times New Roman"/>
                <a:cs typeface="Arial" pitchFamily="34" charset="0"/>
              </a:rPr>
              <a:t>AMAN DAN SEJAHTERA; WARGANYA BOLEH </a:t>
            </a:r>
            <a:r>
              <a:rPr lang="ms-MY" sz="2000" dirty="0" smtClean="0">
                <a:solidFill>
                  <a:prstClr val="black"/>
                </a:solidFill>
                <a:latin typeface="Arial" pitchFamily="34" charset="0"/>
                <a:ea typeface="Times New Roman"/>
                <a:cs typeface="Arial" pitchFamily="34" charset="0"/>
              </a:rPr>
              <a:t>MEMBINA </a:t>
            </a:r>
            <a:r>
              <a:rPr lang="ms-MY" sz="2000" dirty="0">
                <a:solidFill>
                  <a:prstClr val="black"/>
                </a:solidFill>
                <a:latin typeface="Arial" pitchFamily="34" charset="0"/>
                <a:ea typeface="Times New Roman"/>
                <a:cs typeface="Arial" pitchFamily="34" charset="0"/>
              </a:rPr>
              <a:t>DAN MEMAKMURKAN KEHIDUPAN TANPA RASA TAKUT ATAU BIMBANG DARIPADA SEBARANG ANCAMAN </a:t>
            </a:r>
            <a:r>
              <a:rPr lang="ms-MY" sz="2000" dirty="0" smtClean="0">
                <a:solidFill>
                  <a:prstClr val="black"/>
                </a:solidFill>
                <a:latin typeface="Arial" pitchFamily="34" charset="0"/>
                <a:ea typeface="Times New Roman"/>
                <a:cs typeface="Arial" pitchFamily="34" charset="0"/>
              </a:rPr>
              <a:t>SAMAADA </a:t>
            </a:r>
            <a:r>
              <a:rPr lang="ms-MY" sz="2000" dirty="0">
                <a:solidFill>
                  <a:prstClr val="black"/>
                </a:solidFill>
                <a:latin typeface="Arial" pitchFamily="34" charset="0"/>
                <a:ea typeface="Times New Roman"/>
                <a:cs typeface="Arial" pitchFamily="34" charset="0"/>
              </a:rPr>
              <a:t>DARI  DALAM ATAU LUAR NEGERA</a:t>
            </a:r>
            <a:r>
              <a:rPr lang="ms-MY" sz="2000"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endParaRPr lang="ms-MY" sz="2000" dirty="0" smtClean="0">
              <a:solidFill>
                <a:prstClr val="black"/>
              </a:solidFill>
              <a:latin typeface="Arial" pitchFamily="34" charset="0"/>
              <a:ea typeface="Times New Roman"/>
              <a:cs typeface="Arial" pitchFamily="34" charset="0"/>
            </a:endParaRPr>
          </a:p>
          <a:p>
            <a:pPr marL="457200" indent="-457200" algn="just">
              <a:buFontTx/>
              <a:buAutoNum type="arabicPeriod"/>
              <a:defRPr/>
            </a:pPr>
            <a:r>
              <a:rPr lang="ms-MY" sz="2000" dirty="0" smtClean="0">
                <a:solidFill>
                  <a:prstClr val="black"/>
                </a:solidFill>
                <a:latin typeface="Arial" pitchFamily="34" charset="0"/>
                <a:ea typeface="Times New Roman"/>
                <a:cs typeface="Arial" pitchFamily="34" charset="0"/>
              </a:rPr>
              <a:t>ISLAM </a:t>
            </a:r>
            <a:r>
              <a:rPr lang="ms-MY" sz="2000" dirty="0">
                <a:solidFill>
                  <a:prstClr val="black"/>
                </a:solidFill>
                <a:latin typeface="Arial" pitchFamily="34" charset="0"/>
                <a:ea typeface="Times New Roman"/>
                <a:cs typeface="Arial" pitchFamily="34" charset="0"/>
              </a:rPr>
              <a:t>MELETAKKAN ASAS-ASAS KEPADA PRINSIP HALA TUJU NEGARA DARI SEGI SYARIAT </a:t>
            </a:r>
            <a:r>
              <a:rPr lang="ms-MY" sz="2000" dirty="0" smtClean="0">
                <a:solidFill>
                  <a:prstClr val="black"/>
                </a:solidFill>
                <a:latin typeface="Arial" pitchFamily="34" charset="0"/>
                <a:ea typeface="Times New Roman"/>
                <a:cs typeface="Arial" pitchFamily="34" charset="0"/>
              </a:rPr>
              <a:t>IAITU </a:t>
            </a:r>
            <a:r>
              <a:rPr lang="ms-MY" sz="2000" dirty="0">
                <a:solidFill>
                  <a:prstClr val="black"/>
                </a:solidFill>
                <a:latin typeface="Arial" pitchFamily="34" charset="0"/>
                <a:ea typeface="Times New Roman"/>
                <a:cs typeface="Arial" pitchFamily="34" charset="0"/>
              </a:rPr>
              <a:t>MEWUJUDKAN KEBAJIKAN KPD SEMUA </a:t>
            </a:r>
            <a:r>
              <a:rPr lang="ms-MY" sz="2000" dirty="0" smtClean="0">
                <a:solidFill>
                  <a:prstClr val="black"/>
                </a:solidFill>
                <a:latin typeface="Arial" pitchFamily="34" charset="0"/>
                <a:ea typeface="Times New Roman"/>
                <a:cs typeface="Arial" pitchFamily="34" charset="0"/>
              </a:rPr>
              <a:t>DAN </a:t>
            </a:r>
            <a:r>
              <a:rPr lang="ms-MY" sz="2000" dirty="0">
                <a:solidFill>
                  <a:prstClr val="black"/>
                </a:solidFill>
                <a:latin typeface="Arial" pitchFamily="34" charset="0"/>
                <a:ea typeface="Times New Roman"/>
                <a:cs typeface="Arial" pitchFamily="34" charset="0"/>
              </a:rPr>
              <a:t>DALAM MASA YG SAMA MENOLAK </a:t>
            </a:r>
            <a:r>
              <a:rPr lang="ms-MY" sz="2000" dirty="0" smtClean="0">
                <a:solidFill>
                  <a:prstClr val="black"/>
                </a:solidFill>
                <a:latin typeface="Arial" pitchFamily="34" charset="0"/>
                <a:ea typeface="Times New Roman"/>
                <a:cs typeface="Arial" pitchFamily="34" charset="0"/>
              </a:rPr>
              <a:t>KEBURUKAN</a:t>
            </a:r>
          </a:p>
          <a:p>
            <a:pPr marL="457200" indent="-457200" algn="just">
              <a:buFontTx/>
              <a:buAutoNum type="arabicPeriod"/>
              <a:defRPr/>
            </a:pPr>
            <a:endParaRPr lang="en-US" sz="2000" dirty="0" smtClean="0">
              <a:solidFill>
                <a:prstClr val="black"/>
              </a:solidFill>
              <a:latin typeface="Arial" pitchFamily="34" charset="0"/>
              <a:ea typeface="Times New Roman"/>
              <a:cs typeface="Arial" pitchFamily="34" charset="0"/>
            </a:endParaRPr>
          </a:p>
          <a:p>
            <a:pPr marL="457200" indent="-457200" algn="just">
              <a:buFontTx/>
              <a:buAutoNum type="arabicPeriod"/>
              <a:defRPr/>
            </a:pPr>
            <a:r>
              <a:rPr lang="ms-MY" sz="2000" dirty="0" smtClean="0">
                <a:solidFill>
                  <a:prstClr val="black"/>
                </a:solidFill>
                <a:latin typeface="Arial" pitchFamily="34" charset="0"/>
                <a:ea typeface="Times New Roman"/>
                <a:cs typeface="Arial" pitchFamily="34" charset="0"/>
              </a:rPr>
              <a:t>MEMBINA </a:t>
            </a:r>
            <a:r>
              <a:rPr lang="ms-MY" sz="2000" dirty="0">
                <a:solidFill>
                  <a:prstClr val="black"/>
                </a:solidFill>
                <a:latin typeface="Arial" pitchFamily="34" charset="0"/>
                <a:ea typeface="Times New Roman"/>
                <a:cs typeface="Arial" pitchFamily="34" charset="0"/>
              </a:rPr>
              <a:t>MASLAHAH IALAH </a:t>
            </a:r>
            <a:r>
              <a:rPr lang="ms-MY" sz="2000" dirty="0" smtClean="0">
                <a:solidFill>
                  <a:prstClr val="black"/>
                </a:solidFill>
                <a:latin typeface="Arial" pitchFamily="34" charset="0"/>
                <a:ea typeface="Times New Roman"/>
                <a:cs typeface="Arial" pitchFamily="34" charset="0"/>
              </a:rPr>
              <a:t>PROSES </a:t>
            </a:r>
            <a:r>
              <a:rPr lang="ms-MY" sz="2000" dirty="0">
                <a:solidFill>
                  <a:prstClr val="black"/>
                </a:solidFill>
                <a:latin typeface="Arial" pitchFamily="34" charset="0"/>
                <a:ea typeface="Times New Roman"/>
                <a:cs typeface="Arial" pitchFamily="34" charset="0"/>
              </a:rPr>
              <a:t>MEMELIHARA ADDIN, </a:t>
            </a:r>
            <a:r>
              <a:rPr lang="ms-MY" sz="2000" dirty="0" smtClean="0">
                <a:solidFill>
                  <a:prstClr val="black"/>
                </a:solidFill>
                <a:latin typeface="Arial" pitchFamily="34" charset="0"/>
                <a:ea typeface="Times New Roman"/>
                <a:cs typeface="Arial" pitchFamily="34" charset="0"/>
              </a:rPr>
              <a:t>NYAWA, </a:t>
            </a:r>
            <a:r>
              <a:rPr lang="ms-MY" sz="2000" dirty="0">
                <a:solidFill>
                  <a:prstClr val="black"/>
                </a:solidFill>
                <a:latin typeface="Arial" pitchFamily="34" charset="0"/>
                <a:ea typeface="Times New Roman"/>
                <a:cs typeface="Arial" pitchFamily="34" charset="0"/>
              </a:rPr>
              <a:t>AKAL, ZURIAT DAN HARTA</a:t>
            </a:r>
            <a:r>
              <a:rPr lang="ms-MY" sz="2000" dirty="0" smtClean="0">
                <a:solidFill>
                  <a:prstClr val="black"/>
                </a:solidFill>
                <a:latin typeface="Arial" pitchFamily="34" charset="0"/>
                <a:ea typeface="Times New Roman"/>
                <a:cs typeface="Arial" pitchFamily="34" charset="0"/>
              </a:rPr>
              <a:t>.</a:t>
            </a:r>
          </a:p>
        </p:txBody>
      </p:sp>
    </p:spTree>
    <p:extLst>
      <p:ext uri="{BB962C8B-B14F-4D97-AF65-F5344CB8AC3E}">
        <p14:creationId xmlns:p14="http://schemas.microsoft.com/office/powerpoint/2010/main" val="3117525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252205"/>
            <a:ext cx="9144000" cy="4231928"/>
          </a:xfrm>
          <a:prstGeom prst="rect">
            <a:avLst/>
          </a:prstGeom>
          <a:solidFill>
            <a:schemeClr val="bg1">
              <a:alpha val="56000"/>
            </a:schemeClr>
          </a:solidFill>
        </p:spPr>
        <p:txBody>
          <a:bodyPr>
            <a:spAutoFit/>
          </a:bodyPr>
          <a:lstStyle/>
          <a:p>
            <a:pPr algn="ctr">
              <a:defRPr/>
            </a:pPr>
            <a:r>
              <a:rPr lang="en-MY" sz="2000" dirty="0" err="1" smtClean="0">
                <a:solidFill>
                  <a:prstClr val="black"/>
                </a:solidFill>
                <a:effectLst>
                  <a:outerShdw blurRad="38100" dist="38100" dir="2700000" algn="tl">
                    <a:srgbClr val="000000">
                      <a:alpha val="43137"/>
                    </a:srgbClr>
                  </a:outerShdw>
                </a:effectLst>
                <a:cs typeface="Arial" charset="0"/>
              </a:rPr>
              <a:t>Intisari</a:t>
            </a:r>
            <a:r>
              <a:rPr lang="en-MY" sz="2000" dirty="0" smtClean="0">
                <a:solidFill>
                  <a:prstClr val="black"/>
                </a:solidFill>
                <a:effectLst>
                  <a:outerShdw blurRad="38100" dist="38100" dir="2700000" algn="tl">
                    <a:srgbClr val="000000">
                      <a:alpha val="43137"/>
                    </a:srgbClr>
                  </a:outerShdw>
                </a:effectLst>
                <a:cs typeface="Arial" charset="0"/>
              </a:rPr>
              <a:t> </a:t>
            </a:r>
            <a:r>
              <a:rPr lang="en-MY" sz="2000" dirty="0" err="1" smtClean="0">
                <a:solidFill>
                  <a:prstClr val="black"/>
                </a:solidFill>
                <a:effectLst>
                  <a:outerShdw blurRad="38100" dist="38100" dir="2700000" algn="tl">
                    <a:srgbClr val="000000">
                      <a:alpha val="43137"/>
                    </a:srgbClr>
                  </a:outerShdw>
                </a:effectLst>
                <a:cs typeface="Arial" charset="0"/>
              </a:rPr>
              <a:t>Khutbah</a:t>
            </a:r>
            <a:r>
              <a:rPr lang="en-MY" sz="2000" dirty="0" smtClean="0">
                <a:solidFill>
                  <a:prstClr val="black"/>
                </a:solidFill>
                <a:effectLst>
                  <a:outerShdw blurRad="38100" dist="38100" dir="2700000" algn="tl">
                    <a:srgbClr val="000000">
                      <a:alpha val="43137"/>
                    </a:srgbClr>
                  </a:outerShdw>
                </a:effectLst>
                <a:cs typeface="Arial" charset="0"/>
              </a:rPr>
              <a:t> </a:t>
            </a:r>
            <a:r>
              <a:rPr lang="en-MY" sz="2000" dirty="0" err="1" smtClean="0">
                <a:solidFill>
                  <a:prstClr val="black"/>
                </a:solidFill>
                <a:effectLst>
                  <a:outerShdw blurRad="38100" dist="38100" dir="2700000" algn="tl">
                    <a:srgbClr val="000000">
                      <a:alpha val="43137"/>
                    </a:srgbClr>
                  </a:outerShdw>
                </a:effectLst>
                <a:cs typeface="Arial" charset="0"/>
              </a:rPr>
              <a:t>Jumaat</a:t>
            </a:r>
            <a:r>
              <a:rPr lang="en-MY" sz="2000" dirty="0" smtClean="0">
                <a:solidFill>
                  <a:prstClr val="black"/>
                </a:solidFill>
                <a:effectLst>
                  <a:outerShdw blurRad="38100" dist="38100" dir="2700000" algn="tl">
                    <a:srgbClr val="000000">
                      <a:alpha val="43137"/>
                    </a:srgbClr>
                  </a:outerShdw>
                </a:effectLst>
                <a:cs typeface="Arial" charset="0"/>
              </a:rPr>
              <a:t> </a:t>
            </a:r>
            <a:r>
              <a:rPr lang="en-MY" sz="2000" dirty="0" smtClean="0">
                <a:solidFill>
                  <a:prstClr val="black"/>
                </a:solidFill>
                <a:effectLst>
                  <a:outerShdw blurRad="38100" dist="38100" dir="2700000" algn="tl">
                    <a:srgbClr val="000000">
                      <a:alpha val="43137"/>
                    </a:srgbClr>
                  </a:outerShdw>
                </a:effectLst>
                <a:cs typeface="Arial" charset="0"/>
              </a:rPr>
              <a:t>02 </a:t>
            </a:r>
            <a:r>
              <a:rPr lang="en-MY" sz="2000" dirty="0" err="1" smtClean="0">
                <a:solidFill>
                  <a:prstClr val="black"/>
                </a:solidFill>
                <a:effectLst>
                  <a:outerShdw blurRad="38100" dist="38100" dir="2700000" algn="tl">
                    <a:srgbClr val="000000">
                      <a:alpha val="43137"/>
                    </a:srgbClr>
                  </a:outerShdw>
                </a:effectLst>
                <a:cs typeface="Arial" charset="0"/>
              </a:rPr>
              <a:t>Ogos</a:t>
            </a:r>
            <a:r>
              <a:rPr lang="en-MY" sz="2000" dirty="0" smtClean="0">
                <a:solidFill>
                  <a:prstClr val="black"/>
                </a:solidFill>
                <a:effectLst>
                  <a:outerShdw blurRad="38100" dist="38100" dir="2700000" algn="tl">
                    <a:srgbClr val="000000">
                      <a:alpha val="43137"/>
                    </a:srgbClr>
                  </a:outerShdw>
                </a:effectLst>
                <a:cs typeface="Arial" charset="0"/>
              </a:rPr>
              <a:t> 2019</a:t>
            </a:r>
            <a:endParaRPr lang="en-MY" sz="2000"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dirty="0" smtClean="0">
              <a:solidFill>
                <a:prstClr val="black"/>
              </a:solidFill>
              <a:effectLst>
                <a:outerShdw blurRad="38100" dist="38100" dir="2700000" algn="tl">
                  <a:srgbClr val="000000">
                    <a:alpha val="43137"/>
                  </a:srgbClr>
                </a:outerShdw>
              </a:effectLst>
              <a:cs typeface="Arial" charset="0"/>
            </a:endParaRPr>
          </a:p>
          <a:p>
            <a:pPr algn="ctr">
              <a:defRPr/>
            </a:pPr>
            <a:r>
              <a:rPr lang="en-MY" sz="2400" dirty="0" err="1"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KESELAMATAN NEGARA, KEMAKMURAN BERSAMA</a:t>
            </a:r>
            <a:endParaRPr lang="en-MY" sz="24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endParaRPr lang="en-US" sz="8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startAt="4"/>
              <a:defRPr/>
            </a:pPr>
            <a:r>
              <a:rPr lang="ms-MY" dirty="0" smtClean="0">
                <a:solidFill>
                  <a:prstClr val="black"/>
                </a:solidFill>
                <a:latin typeface="Arial" pitchFamily="34" charset="0"/>
                <a:ea typeface="Times New Roman"/>
                <a:cs typeface="Arial" pitchFamily="34" charset="0"/>
              </a:rPr>
              <a:t>MEMELIHARA </a:t>
            </a:r>
            <a:r>
              <a:rPr lang="ms-MY" dirty="0">
                <a:solidFill>
                  <a:prstClr val="black"/>
                </a:solidFill>
                <a:latin typeface="Arial" pitchFamily="34" charset="0"/>
                <a:ea typeface="Times New Roman"/>
                <a:cs typeface="Arial" pitchFamily="34" charset="0"/>
              </a:rPr>
              <a:t>ADDIN IALAH MENGELAK ANCAMAN </a:t>
            </a:r>
            <a:r>
              <a:rPr lang="ms-MY" dirty="0" smtClean="0">
                <a:solidFill>
                  <a:prstClr val="black"/>
                </a:solidFill>
                <a:latin typeface="Arial" pitchFamily="34" charset="0"/>
                <a:ea typeface="Times New Roman"/>
                <a:cs typeface="Arial" pitchFamily="34" charset="0"/>
              </a:rPr>
              <a:t>KEPADA </a:t>
            </a:r>
            <a:r>
              <a:rPr lang="ms-MY" dirty="0">
                <a:solidFill>
                  <a:prstClr val="black"/>
                </a:solidFill>
                <a:latin typeface="Arial" pitchFamily="34" charset="0"/>
                <a:ea typeface="Times New Roman"/>
                <a:cs typeface="Arial" pitchFamily="34" charset="0"/>
              </a:rPr>
              <a:t>ISLAM </a:t>
            </a:r>
            <a:r>
              <a:rPr lang="ms-MY" dirty="0" smtClean="0">
                <a:solidFill>
                  <a:prstClr val="black"/>
                </a:solidFill>
                <a:latin typeface="Arial" pitchFamily="34" charset="0"/>
                <a:ea typeface="Times New Roman"/>
                <a:cs typeface="Arial" pitchFamily="34" charset="0"/>
              </a:rPr>
              <a:t>DI SAMPINGMENGHORMATI </a:t>
            </a:r>
            <a:r>
              <a:rPr lang="ms-MY" dirty="0">
                <a:solidFill>
                  <a:prstClr val="black"/>
                </a:solidFill>
                <a:latin typeface="Arial" pitchFamily="34" charset="0"/>
                <a:ea typeface="Times New Roman"/>
                <a:cs typeface="Arial" pitchFamily="34" charset="0"/>
              </a:rPr>
              <a:t>AGAMA LAIN. MENJAMIN  NYAWA MELALUI KEADILAN DAN  MENCEGAH JENAYAH. MEMELIHARA AKAL </a:t>
            </a:r>
            <a:r>
              <a:rPr lang="ms-MY" dirty="0" smtClean="0">
                <a:solidFill>
                  <a:prstClr val="black"/>
                </a:solidFill>
                <a:latin typeface="Arial" pitchFamily="34" charset="0"/>
                <a:ea typeface="Times New Roman"/>
                <a:cs typeface="Arial" pitchFamily="34" charset="0"/>
              </a:rPr>
              <a:t>DENGAN </a:t>
            </a:r>
            <a:r>
              <a:rPr lang="ms-MY" dirty="0">
                <a:solidFill>
                  <a:prstClr val="black"/>
                </a:solidFill>
                <a:latin typeface="Arial" pitchFamily="34" charset="0"/>
                <a:ea typeface="Times New Roman"/>
                <a:cs typeface="Arial" pitchFamily="34" charset="0"/>
              </a:rPr>
              <a:t>MEMAJUKAN ILMU DAN MEMBENTERAS UNSUR </a:t>
            </a:r>
            <a:r>
              <a:rPr lang="ms-MY" dirty="0" smtClean="0">
                <a:solidFill>
                  <a:prstClr val="black"/>
                </a:solidFill>
                <a:latin typeface="Arial" pitchFamily="34" charset="0"/>
                <a:ea typeface="Times New Roman"/>
                <a:cs typeface="Arial" pitchFamily="34" charset="0"/>
              </a:rPr>
              <a:t>YANG </a:t>
            </a:r>
            <a:r>
              <a:rPr lang="ms-MY" dirty="0">
                <a:solidFill>
                  <a:prstClr val="black"/>
                </a:solidFill>
                <a:latin typeface="Arial" pitchFamily="34" charset="0"/>
                <a:ea typeface="Times New Roman"/>
                <a:cs typeface="Arial" pitchFamily="34" charset="0"/>
              </a:rPr>
              <a:t>BOLEH MEROSAKKAN MINDA</a:t>
            </a:r>
            <a:r>
              <a:rPr lang="ms-MY" dirty="0" smtClean="0">
                <a:solidFill>
                  <a:prstClr val="black"/>
                </a:solidFill>
                <a:latin typeface="Arial" pitchFamily="34" charset="0"/>
                <a:ea typeface="Times New Roman"/>
                <a:cs typeface="Arial" pitchFamily="34" charset="0"/>
              </a:rPr>
              <a:t>.</a:t>
            </a:r>
          </a:p>
          <a:p>
            <a:pPr marL="342900" indent="-342900" algn="just">
              <a:buAutoNum type="arabicPeriod" startAt="4"/>
              <a:defRPr/>
            </a:pPr>
            <a:endParaRPr lang="ms-MY" dirty="0" smtClean="0">
              <a:solidFill>
                <a:prstClr val="black"/>
              </a:solidFill>
              <a:latin typeface="Arial" pitchFamily="34" charset="0"/>
              <a:ea typeface="Times New Roman"/>
              <a:cs typeface="Arial" pitchFamily="34" charset="0"/>
            </a:endParaRPr>
          </a:p>
          <a:p>
            <a:pPr algn="just">
              <a:defRPr/>
            </a:pPr>
            <a:r>
              <a:rPr lang="ms-MY" dirty="0" smtClean="0">
                <a:solidFill>
                  <a:prstClr val="black"/>
                </a:solidFill>
                <a:latin typeface="Arial" pitchFamily="34" charset="0"/>
                <a:ea typeface="Times New Roman"/>
                <a:cs typeface="Arial" pitchFamily="34" charset="0"/>
              </a:rPr>
              <a:t>5.  MEMELIHARA </a:t>
            </a:r>
            <a:r>
              <a:rPr lang="ms-MY" dirty="0">
                <a:solidFill>
                  <a:prstClr val="black"/>
                </a:solidFill>
                <a:latin typeface="Arial" pitchFamily="34" charset="0"/>
                <a:ea typeface="Times New Roman"/>
                <a:cs typeface="Arial" pitchFamily="34" charset="0"/>
              </a:rPr>
              <a:t>GENERASI, MELALUI SISTEM SOSIAL </a:t>
            </a:r>
            <a:r>
              <a:rPr lang="ms-MY" dirty="0" smtClean="0">
                <a:solidFill>
                  <a:prstClr val="black"/>
                </a:solidFill>
                <a:latin typeface="Arial" pitchFamily="34" charset="0"/>
                <a:ea typeface="Times New Roman"/>
                <a:cs typeface="Arial" pitchFamily="34" charset="0"/>
              </a:rPr>
              <a:t>YANG </a:t>
            </a:r>
            <a:r>
              <a:rPr lang="ms-MY" dirty="0">
                <a:solidFill>
                  <a:prstClr val="black"/>
                </a:solidFill>
                <a:latin typeface="Arial" pitchFamily="34" charset="0"/>
                <a:ea typeface="Times New Roman"/>
                <a:cs typeface="Arial" pitchFamily="34" charset="0"/>
              </a:rPr>
              <a:t>SYAREI DAN </a:t>
            </a:r>
            <a:r>
              <a:rPr lang="ms-MY" dirty="0" smtClean="0">
                <a:solidFill>
                  <a:prstClr val="black"/>
                </a:solidFill>
                <a:latin typeface="Arial" pitchFamily="34" charset="0"/>
                <a:ea typeface="Times New Roman"/>
                <a:cs typeface="Arial" pitchFamily="34" charset="0"/>
              </a:rPr>
              <a:t>  </a:t>
            </a:r>
          </a:p>
          <a:p>
            <a:pPr algn="just">
              <a:defRPr/>
            </a:pPr>
            <a:r>
              <a:rPr lang="ms-MY" dirty="0">
                <a:solidFill>
                  <a:prstClr val="black"/>
                </a:solidFill>
                <a:latin typeface="Arial" pitchFamily="34" charset="0"/>
                <a:ea typeface="Times New Roman"/>
                <a:cs typeface="Arial" pitchFamily="34" charset="0"/>
              </a:rPr>
              <a:t> </a:t>
            </a:r>
            <a:r>
              <a:rPr lang="ms-MY" dirty="0" smtClean="0">
                <a:solidFill>
                  <a:prstClr val="black"/>
                </a:solidFill>
                <a:latin typeface="Arial" pitchFamily="34" charset="0"/>
                <a:ea typeface="Times New Roman"/>
                <a:cs typeface="Arial" pitchFamily="34" charset="0"/>
              </a:rPr>
              <a:t>    MENGHINDARKAN </a:t>
            </a:r>
            <a:r>
              <a:rPr lang="ms-MY" dirty="0">
                <a:solidFill>
                  <a:prstClr val="black"/>
                </a:solidFill>
                <a:latin typeface="Arial" pitchFamily="34" charset="0"/>
                <a:ea typeface="Times New Roman"/>
                <a:cs typeface="Arial" pitchFamily="34" charset="0"/>
              </a:rPr>
              <a:t>SALAHLAKU ATAU TIDAK BERMORAL. MENJAGA HARTA </a:t>
            </a:r>
            <a:endParaRPr lang="ms-MY" dirty="0" smtClean="0">
              <a:solidFill>
                <a:prstClr val="black"/>
              </a:solidFill>
              <a:latin typeface="Arial" pitchFamily="34" charset="0"/>
              <a:ea typeface="Times New Roman"/>
              <a:cs typeface="Arial" pitchFamily="34" charset="0"/>
            </a:endParaRPr>
          </a:p>
          <a:p>
            <a:pPr algn="just">
              <a:defRPr/>
            </a:pPr>
            <a:r>
              <a:rPr lang="ms-MY" dirty="0">
                <a:solidFill>
                  <a:prstClr val="black"/>
                </a:solidFill>
                <a:latin typeface="Arial" pitchFamily="34" charset="0"/>
                <a:ea typeface="Times New Roman"/>
                <a:cs typeface="Arial" pitchFamily="34" charset="0"/>
              </a:rPr>
              <a:t> </a:t>
            </a:r>
            <a:r>
              <a:rPr lang="ms-MY" dirty="0" smtClean="0">
                <a:solidFill>
                  <a:prstClr val="black"/>
                </a:solidFill>
                <a:latin typeface="Arial" pitchFamily="34" charset="0"/>
                <a:ea typeface="Times New Roman"/>
                <a:cs typeface="Arial" pitchFamily="34" charset="0"/>
              </a:rPr>
              <a:t>    MELALUI </a:t>
            </a:r>
            <a:r>
              <a:rPr lang="ms-MY" dirty="0">
                <a:solidFill>
                  <a:prstClr val="black"/>
                </a:solidFill>
                <a:latin typeface="Arial" pitchFamily="34" charset="0"/>
                <a:ea typeface="Times New Roman"/>
                <a:cs typeface="Arial" pitchFamily="34" charset="0"/>
              </a:rPr>
              <a:t>MUAMALAH </a:t>
            </a:r>
            <a:r>
              <a:rPr lang="ms-MY" dirty="0" smtClean="0">
                <a:solidFill>
                  <a:prstClr val="black"/>
                </a:solidFill>
                <a:latin typeface="Arial" pitchFamily="34" charset="0"/>
                <a:ea typeface="Times New Roman"/>
                <a:cs typeface="Arial" pitchFamily="34" charset="0"/>
              </a:rPr>
              <a:t>YANG </a:t>
            </a:r>
            <a:r>
              <a:rPr lang="ms-MY" dirty="0">
                <a:solidFill>
                  <a:prstClr val="black"/>
                </a:solidFill>
                <a:latin typeface="Arial" pitchFamily="34" charset="0"/>
                <a:ea typeface="Times New Roman"/>
                <a:cs typeface="Arial" pitchFamily="34" charset="0"/>
              </a:rPr>
              <a:t>ADIL DAN MENGHAPUSKAN PENINDASAN</a:t>
            </a:r>
            <a:r>
              <a:rPr lang="ms-MY"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endParaRPr lang="ms-MY" dirty="0" smtClean="0">
              <a:solidFill>
                <a:prstClr val="black"/>
              </a:solidFill>
              <a:latin typeface="Arial" pitchFamily="34" charset="0"/>
              <a:ea typeface="Times New Roman"/>
              <a:cs typeface="Arial" pitchFamily="34" charset="0"/>
            </a:endParaRPr>
          </a:p>
          <a:p>
            <a:pPr marL="342900" indent="-342900" algn="just">
              <a:buAutoNum type="arabicPeriod" startAt="6"/>
              <a:defRPr/>
            </a:pPr>
            <a:r>
              <a:rPr lang="ms-MY" dirty="0" smtClean="0">
                <a:solidFill>
                  <a:prstClr val="black"/>
                </a:solidFill>
                <a:latin typeface="Arial" pitchFamily="34" charset="0"/>
                <a:ea typeface="Times New Roman"/>
                <a:cs typeface="Arial" pitchFamily="34" charset="0"/>
              </a:rPr>
              <a:t>KESELAMATAN </a:t>
            </a:r>
            <a:r>
              <a:rPr lang="ms-MY" dirty="0">
                <a:solidFill>
                  <a:prstClr val="black"/>
                </a:solidFill>
                <a:latin typeface="Arial" pitchFamily="34" charset="0"/>
                <a:ea typeface="Times New Roman"/>
                <a:cs typeface="Arial" pitchFamily="34" charset="0"/>
              </a:rPr>
              <a:t>DAN KEMAKMURAN PERLU BERASASKAN KEPADA KETAATAN </a:t>
            </a:r>
            <a:endParaRPr lang="ms-MY" dirty="0" smtClean="0">
              <a:solidFill>
                <a:prstClr val="black"/>
              </a:solidFill>
              <a:latin typeface="Arial" pitchFamily="34" charset="0"/>
              <a:ea typeface="Times New Roman"/>
              <a:cs typeface="Arial" pitchFamily="34" charset="0"/>
            </a:endParaRPr>
          </a:p>
          <a:p>
            <a:pPr algn="just">
              <a:defRPr/>
            </a:pPr>
            <a:r>
              <a:rPr lang="ms-MY" dirty="0">
                <a:solidFill>
                  <a:prstClr val="black"/>
                </a:solidFill>
                <a:latin typeface="Arial" pitchFamily="34" charset="0"/>
                <a:ea typeface="Times New Roman"/>
                <a:cs typeface="Arial" pitchFamily="34" charset="0"/>
              </a:rPr>
              <a:t> </a:t>
            </a:r>
            <a:r>
              <a:rPr lang="ms-MY" dirty="0" smtClean="0">
                <a:solidFill>
                  <a:prstClr val="black"/>
                </a:solidFill>
                <a:latin typeface="Arial" pitchFamily="34" charset="0"/>
                <a:ea typeface="Times New Roman"/>
                <a:cs typeface="Arial" pitchFamily="34" charset="0"/>
              </a:rPr>
              <a:t>     DAN </a:t>
            </a:r>
            <a:r>
              <a:rPr lang="ms-MY" dirty="0">
                <a:solidFill>
                  <a:prstClr val="black"/>
                </a:solidFill>
                <a:latin typeface="Arial" pitchFamily="34" charset="0"/>
                <a:ea typeface="Times New Roman"/>
                <a:cs typeface="Arial" pitchFamily="34" charset="0"/>
              </a:rPr>
              <a:t>KEPATUHAN </a:t>
            </a:r>
            <a:r>
              <a:rPr lang="ms-MY" dirty="0" smtClean="0">
                <a:solidFill>
                  <a:prstClr val="black"/>
                </a:solidFill>
                <a:latin typeface="Arial" pitchFamily="34" charset="0"/>
                <a:ea typeface="Times New Roman"/>
                <a:cs typeface="Arial" pitchFamily="34" charset="0"/>
              </a:rPr>
              <a:t>KEPADA </a:t>
            </a:r>
            <a:r>
              <a:rPr lang="ms-MY" dirty="0">
                <a:solidFill>
                  <a:prstClr val="black"/>
                </a:solidFill>
                <a:latin typeface="Arial" pitchFamily="34" charset="0"/>
                <a:ea typeface="Times New Roman"/>
                <a:cs typeface="Arial" pitchFamily="34" charset="0"/>
              </a:rPr>
              <a:t>ALLAH.</a:t>
            </a:r>
            <a:endParaRPr lang="fi-FI" sz="16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272061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29" y="200515"/>
            <a:ext cx="8856984" cy="6480720"/>
          </a:xfrm>
        </p:spPr>
      </p:pic>
    </p:spTree>
    <p:extLst>
      <p:ext uri="{BB962C8B-B14F-4D97-AF65-F5344CB8AC3E}">
        <p14:creationId xmlns:p14="http://schemas.microsoft.com/office/powerpoint/2010/main" val="380210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24988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645061"/>
            <a:ext cx="8686800" cy="1754326"/>
          </a:xfrm>
          <a:prstGeom prst="rect">
            <a:avLst/>
          </a:prstGeom>
          <a:solidFill>
            <a:schemeClr val="lt1">
              <a:alpha val="6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وَلَاتَمُوتُنَّ إِلَّا وَأَنْتُمْ مُسْلِمُوْنَ.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844205"/>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259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28313"/>
            <a:ext cx="850112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Keselamatan</a:t>
            </a:r>
            <a:r>
              <a:rPr lang="en-US" sz="3000" dirty="0" smtClean="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Negara</a:t>
            </a:r>
            <a:endParaRPr lang="en-US" sz="3000" dirty="0">
              <a:ln>
                <a:solidFill>
                  <a:sysClr val="windowText" lastClr="000000"/>
                </a:solidFill>
              </a:ln>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333612" y="2385713"/>
            <a:ext cx="4491038" cy="2576522"/>
          </a:xfrm>
          <a:prstGeom prst="roundRect">
            <a:avLst>
              <a:gd name="adj" fmla="val 11364"/>
            </a:avLst>
          </a:prstGeom>
          <a:solidFill>
            <a:schemeClr val="accent2">
              <a:lumMod val="60000"/>
              <a:lumOff val="40000"/>
            </a:schemeClr>
          </a:soli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3733800" y="2004713"/>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48556" y="1525269"/>
            <a:ext cx="3810000" cy="2069309"/>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Bebas</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bahaya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anca</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ketegangan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perselisihan</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rot="5400000">
            <a:off x="5901636" y="3739835"/>
            <a:ext cx="1500198" cy="4214834"/>
          </a:xfrm>
          <a:prstGeom prst="rightArrow">
            <a:avLst/>
          </a:prstGeom>
          <a:solidFill>
            <a:schemeClr val="bg1"/>
          </a:solidFill>
          <a:ln>
            <a:solidFill>
              <a:srgbClr val="00206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4333612" y="2209800"/>
            <a:ext cx="4491038" cy="2576522"/>
          </a:xfrm>
          <a:prstGeom prst="roundRect">
            <a:avLst>
              <a:gd name="adj" fmla="val 11364"/>
            </a:avLst>
          </a:prstGeom>
          <a:solidFill>
            <a:schemeClr val="accent5">
              <a:lumMod val="60000"/>
              <a:lumOff val="40000"/>
            </a:schemeClr>
          </a:soli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rezeki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4" name="Elbow Connector 3"/>
          <p:cNvCxnSpPr/>
          <p:nvPr/>
        </p:nvCxnSpPr>
        <p:spPr>
          <a:xfrm>
            <a:off x="3733800" y="1828800"/>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48556" y="1349356"/>
            <a:ext cx="3810000" cy="2069309"/>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Menjalani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merasa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takut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bimbang</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5400000">
            <a:off x="5901636" y="3563922"/>
            <a:ext cx="1500198" cy="4214834"/>
          </a:xfrm>
          <a:prstGeom prst="rightArrow">
            <a:avLst/>
          </a:prstGeom>
          <a:solidFill>
            <a:schemeClr val="bg1"/>
          </a:solidFill>
          <a:ln>
            <a:solidFill>
              <a:srgbClr val="00206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216" y="133092"/>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126</a:t>
            </a:r>
            <a:endParaRPr lang="en-US" sz="28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8032" y="1822172"/>
            <a:ext cx="8532440" cy="3046988"/>
          </a:xfrm>
          <a:prstGeom prst="rect">
            <a:avLst/>
          </a:prstGeom>
          <a:solidFill>
            <a:schemeClr val="lt1">
              <a:alpha val="5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وَإِذْ قَالَ إِبْرَاهِيمُ رَبِّ اجْعَلْ هَٰذَا بَلَدًا آمِنًا وَارْزُقْ أَهْلَهُ مِنَ الثَّمَرَاتِ مَنْ آمَنَ مِنْهُم بِاللَّهِ وَالْيَوْمِ الْآخِرِ ۖ قَالَ وَمَن كَفَرَ فَأُمَتِّعُهُ قَلِيلًا ثُمَّ أَضْطَرُّهُ إِلَىٰ عَذَابِ النَّارِ ۖ وَبِئْسَ الْمَصِيرُ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44468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1742</Words>
  <Application>Microsoft Office PowerPoint</Application>
  <PresentationFormat>On-screen Show (4:3)</PresentationFormat>
  <Paragraphs>181</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1_Office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6</cp:revision>
  <dcterms:created xsi:type="dcterms:W3CDTF">2019-07-25T03:43:01Z</dcterms:created>
  <dcterms:modified xsi:type="dcterms:W3CDTF">2019-08-01T06:53:08Z</dcterms:modified>
</cp:coreProperties>
</file>